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0.xml" ContentType="application/vnd.openxmlformats-officedocument.presentationml.tags+xml"/>
  <Override PartName="/ppt/notesSlides/notesSlide4.xml" ContentType="application/vnd.openxmlformats-officedocument.presentationml.notesSlide+xml"/>
  <Override PartName="/ppt/tags/tag91.xml" ContentType="application/vnd.openxmlformats-officedocument.presentationml.tags+xml"/>
  <Override PartName="/ppt/notesSlides/notesSlide5.xml" ContentType="application/vnd.openxmlformats-officedocument.presentationml.notesSlide+xml"/>
  <Override PartName="/ppt/tags/tag92.xml" ContentType="application/vnd.openxmlformats-officedocument.presentationml.tags+xml"/>
  <Override PartName="/ppt/notesSlides/notesSlide6.xml" ContentType="application/vnd.openxmlformats-officedocument.presentationml.notesSlide+xml"/>
  <Override PartName="/ppt/tags/tag93.xml" ContentType="application/vnd.openxmlformats-officedocument.presentationml.tags+xml"/>
  <Override PartName="/ppt/notesSlides/notesSlide7.xml" ContentType="application/vnd.openxmlformats-officedocument.presentationml.notesSlide+xml"/>
  <Override PartName="/ppt/tags/tag94.xml" ContentType="application/vnd.openxmlformats-officedocument.presentationml.tags+xml"/>
  <Override PartName="/ppt/notesSlides/notesSlide8.xml" ContentType="application/vnd.openxmlformats-officedocument.presentationml.notesSlide+xml"/>
  <Override PartName="/ppt/tags/tag95.xml" ContentType="application/vnd.openxmlformats-officedocument.presentationml.tags+xml"/>
  <Override PartName="/ppt/notesSlides/notesSlide9.xml" ContentType="application/vnd.openxmlformats-officedocument.presentationml.notesSlide+xml"/>
  <Override PartName="/ppt/tags/tag96.xml" ContentType="application/vnd.openxmlformats-officedocument.presentationml.tags+xml"/>
  <Override PartName="/ppt/notesSlides/notesSlide10.xml" ContentType="application/vnd.openxmlformats-officedocument.presentationml.notesSlide+xml"/>
  <Override PartName="/ppt/tags/tag9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56" r:id="rId1"/>
    <p:sldMasterId id="2147485212" r:id="rId2"/>
  </p:sldMasterIdLst>
  <p:notesMasterIdLst>
    <p:notesMasterId r:id="rId17"/>
  </p:notesMasterIdLst>
  <p:handoutMasterIdLst>
    <p:handoutMasterId r:id="rId18"/>
  </p:handoutMasterIdLst>
  <p:sldIdLst>
    <p:sldId id="603" r:id="rId3"/>
    <p:sldId id="606" r:id="rId4"/>
    <p:sldId id="607" r:id="rId5"/>
    <p:sldId id="609" r:id="rId6"/>
    <p:sldId id="611" r:id="rId7"/>
    <p:sldId id="628" r:id="rId8"/>
    <p:sldId id="629" r:id="rId9"/>
    <p:sldId id="613" r:id="rId10"/>
    <p:sldId id="632" r:id="rId11"/>
    <p:sldId id="630" r:id="rId12"/>
    <p:sldId id="631" r:id="rId13"/>
    <p:sldId id="626" r:id="rId14"/>
    <p:sldId id="619" r:id="rId15"/>
    <p:sldId id="622" r:id="rId16"/>
  </p:sldIdLst>
  <p:sldSz cx="9144000" cy="6858000" type="screen4x3"/>
  <p:notesSz cx="7010400" cy="92360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Farley" initials="RF" lastIdx="51" clrIdx="0"/>
  <p:cmAuthor id="1" name="Pritchard, Matt" initials="PM" lastIdx="1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3D0"/>
    <a:srgbClr val="FCBC4A"/>
    <a:srgbClr val="CEDDAB"/>
    <a:srgbClr val="FEB0B0"/>
    <a:srgbClr val="FFCCCC"/>
    <a:srgbClr val="FF9999"/>
    <a:srgbClr val="D3DFF1"/>
    <a:srgbClr val="FBAE22"/>
    <a:srgbClr val="ABC5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91478" autoAdjust="0"/>
  </p:normalViewPr>
  <p:slideViewPr>
    <p:cSldViewPr>
      <p:cViewPr varScale="1">
        <p:scale>
          <a:sx n="103" d="100"/>
          <a:sy n="103" d="100"/>
        </p:scale>
        <p:origin x="13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48"/>
    </p:cViewPr>
  </p:sorterViewPr>
  <p:notesViewPr>
    <p:cSldViewPr>
      <p:cViewPr varScale="1">
        <p:scale>
          <a:sx n="85" d="100"/>
          <a:sy n="85" d="100"/>
        </p:scale>
        <p:origin x="31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2547A-2008-49A9-A7C7-C5929581C049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41FA3-A1C6-44E6-87CF-E1573594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73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7CABA29-0AE3-41F8-B5BE-DC92E4E83B38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E5E5912-3ECC-4C65-823A-CF288DD0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5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7BDC-BBE4-42E7-BE17-7E5E0CE78F9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1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0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5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E5912-3ECC-4C65-823A-CF288DD0E2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86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5395-9FE3-48E5-88AC-ECD79964A8D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9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3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0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16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6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97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92DF-36B6-4693-BD6C-9864F80BDE4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0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1.emf"/><Relationship Id="rId4" Type="http://schemas.openxmlformats.org/officeDocument/2006/relationships/image" Target="../media/image7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.emf"/><Relationship Id="rId4" Type="http://schemas.openxmlformats.org/officeDocument/2006/relationships/image" Target="../media/image8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3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8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1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7D0063"/>
              </a:gs>
              <a:gs pos="0">
                <a:srgbClr val="7D0063"/>
              </a:gs>
              <a:gs pos="100000">
                <a:srgbClr val="A873A9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8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9552" y="1548000"/>
            <a:ext cx="8064896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0902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996000" y="450000"/>
            <a:ext cx="4608448" cy="1034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995936" y="1548000"/>
            <a:ext cx="4608512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92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9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0" y="1556792"/>
            <a:ext cx="2700448" cy="4608512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Click to add text</a:t>
            </a:r>
          </a:p>
          <a:p>
            <a:pPr lvl="2"/>
            <a:r>
              <a:rPr lang="en-US" sz="1600" noProof="0" dirty="0" smtClean="0"/>
              <a:t>Click to add text</a:t>
            </a:r>
          </a:p>
          <a:p>
            <a:pPr lvl="3"/>
            <a:r>
              <a:rPr lang="en-US" sz="1600" noProof="0" dirty="0" smtClean="0"/>
              <a:t>Click to add text</a:t>
            </a:r>
          </a:p>
          <a:p>
            <a:pPr lvl="4"/>
            <a:r>
              <a:rPr lang="en-US" sz="1600" noProof="0" dirty="0" smtClean="0"/>
              <a:t>Click to add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548000"/>
            <a:ext cx="56515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6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5004000"/>
            <a:ext cx="3817122" cy="1161304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Click to add text</a:t>
            </a:r>
          </a:p>
          <a:p>
            <a:pPr lvl="2"/>
            <a:r>
              <a:rPr lang="en-US" sz="1600" noProof="0" dirty="0" smtClean="0"/>
              <a:t>Click to add text</a:t>
            </a:r>
          </a:p>
          <a:p>
            <a:pPr lvl="3"/>
            <a:r>
              <a:rPr lang="en-US" sz="1600" noProof="0" dirty="0" smtClean="0"/>
              <a:t>Click to add text</a:t>
            </a:r>
          </a:p>
          <a:p>
            <a:pPr lvl="4"/>
            <a:endParaRPr lang="en-US" sz="1600" noProof="0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88000" y="5004000"/>
            <a:ext cx="3816448" cy="1161304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Click to add text</a:t>
            </a:r>
          </a:p>
          <a:p>
            <a:pPr lvl="2"/>
            <a:r>
              <a:rPr lang="en-US" sz="1600" noProof="0" dirty="0" smtClean="0"/>
              <a:t>Click to add text</a:t>
            </a:r>
          </a:p>
          <a:p>
            <a:pPr lvl="3"/>
            <a:r>
              <a:rPr lang="en-US" sz="1600" noProof="0" dirty="0" smtClean="0"/>
              <a:t>Click to add text</a:t>
            </a:r>
          </a:p>
          <a:p>
            <a:pPr lvl="4"/>
            <a:endParaRPr lang="en-US" sz="1600" noProof="0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9750" y="1557338"/>
            <a:ext cx="3816350" cy="320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788024" y="1557338"/>
            <a:ext cx="3816350" cy="320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9750" y="1557338"/>
            <a:ext cx="80645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04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603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divide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338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900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96172E"/>
              </a:gs>
              <a:gs pos="100000">
                <a:srgbClr val="CD202C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060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18922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48" y="228600"/>
            <a:ext cx="8680704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6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CD202C"/>
              </a:gs>
              <a:gs pos="0">
                <a:srgbClr val="CD202C"/>
              </a:gs>
              <a:gs pos="100000">
                <a:srgbClr val="EA8291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96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-1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631D76"/>
              </a:gs>
              <a:gs pos="100000">
                <a:srgbClr val="7D0063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37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7D0063"/>
              </a:gs>
              <a:gs pos="0">
                <a:srgbClr val="7D0063"/>
              </a:gs>
              <a:gs pos="100000">
                <a:srgbClr val="A873A9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5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789" y="2457000"/>
            <a:ext cx="1526400" cy="19440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379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5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13" y="565150"/>
            <a:ext cx="8359775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8578850" y="6578600"/>
            <a:ext cx="3175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327DF-B8B0-441A-83E7-4B7FB53315D6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4" name="Date Placeholder 10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800100" y="5715000"/>
            <a:ext cx="7543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9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Inhaltsplatzhalter 13"/>
          <p:cNvSpPr>
            <a:spLocks noGrp="1"/>
          </p:cNvSpPr>
          <p:nvPr>
            <p:ph sz="quarter" idx="2" hasCustomPrompt="1"/>
            <p:custDataLst>
              <p:tags r:id="rId2"/>
            </p:custDataLst>
          </p:nvPr>
        </p:nvSpPr>
        <p:spPr>
          <a:xfrm>
            <a:off x="4788003" y="2123999"/>
            <a:ext cx="3527997" cy="262799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/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Inhaltsplatzhalter 14"/>
          <p:cNvSpPr>
            <a:spLocks noGrp="1"/>
          </p:cNvSpPr>
          <p:nvPr>
            <p:ph sz="quarter" idx="1" hasCustomPrompt="1"/>
            <p:custDataLst>
              <p:tags r:id="rId3"/>
            </p:custDataLst>
          </p:nvPr>
        </p:nvSpPr>
        <p:spPr>
          <a:xfrm>
            <a:off x="828003" y="2123999"/>
            <a:ext cx="3527997" cy="262799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/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8674" y="5004000"/>
            <a:ext cx="3528000" cy="1116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endParaRPr lang="de-DE" sz="1600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88000" y="5004000"/>
            <a:ext cx="3528000" cy="1116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274340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2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800100" y="5715000"/>
            <a:ext cx="7543800" cy="3048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578850" y="6578600"/>
            <a:ext cx="317500" cy="152400"/>
          </a:xfrm>
          <a:prstGeom prst="rect">
            <a:avLst/>
          </a:prstGeom>
        </p:spPr>
        <p:txBody>
          <a:bodyPr/>
          <a:lstStyle/>
          <a:p>
            <a:fld id="{B0F82827-3F8F-4169-932A-2035199B368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800100" y="5715000"/>
            <a:ext cx="7543800" cy="3048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578850" y="6578600"/>
            <a:ext cx="317500" cy="152400"/>
          </a:xfrm>
          <a:prstGeom prst="rect">
            <a:avLst/>
          </a:prstGeom>
        </p:spPr>
        <p:txBody>
          <a:bodyPr/>
          <a:lstStyle/>
          <a:p>
            <a:fld id="{B0F82827-3F8F-4169-932A-2035199B368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28002" y="2052002"/>
            <a:ext cx="7487996" cy="1619999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/>
          <a:lstStyle>
            <a:lvl1pPr algn="l" rtl="0" eaLnBrk="1" fontAlgn="base" hangingPunct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25500" y="6350000"/>
            <a:ext cx="762000" cy="13970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2857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/>
              <a:buNone/>
              <a:defRPr sz="1800" b="0" i="0" u="none">
                <a:solidFill>
                  <a:srgbClr val="FFFFFF"/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825500" y="6502400"/>
            <a:ext cx="762000" cy="13970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PRELIMINARY</a:t>
            </a:r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09550" y="6464300"/>
            <a:ext cx="508000" cy="18415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88C401-3BB9-449C-B2FD-6928CFC90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0" y="2123999"/>
            <a:ext cx="5655945" cy="39600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0" y="2124000"/>
            <a:ext cx="2412000" cy="3960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04772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15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66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66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83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56570"/>
              </a:gs>
              <a:gs pos="100000">
                <a:srgbClr val="1E9D8B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99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1E9D8B"/>
              </a:gs>
              <a:gs pos="0">
                <a:srgbClr val="1E9D8B"/>
              </a:gs>
              <a:gs pos="100000">
                <a:srgbClr val="4FB5AE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170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</a:t>
            </a:r>
            <a:r>
              <a:rPr lang="de-DE" dirty="0" smtClean="0"/>
              <a:t>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693C"/>
              </a:gs>
              <a:gs pos="100000">
                <a:srgbClr val="5B8F22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7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5B8F22"/>
              </a:gs>
              <a:gs pos="0">
                <a:srgbClr val="5B8F22"/>
              </a:gs>
              <a:gs pos="100000">
                <a:srgbClr val="A4B507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189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96172E"/>
              </a:gs>
              <a:gs pos="100000">
                <a:srgbClr val="CD202C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18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CD202C"/>
              </a:gs>
              <a:gs pos="0">
                <a:srgbClr val="CD202C"/>
              </a:gs>
              <a:gs pos="100000">
                <a:srgbClr val="EA8291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83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31D76"/>
              </a:gs>
              <a:gs pos="100000">
                <a:srgbClr val="7D0063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564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7D0063"/>
              </a:gs>
              <a:gs pos="0">
                <a:srgbClr val="7D0063"/>
              </a:gs>
              <a:gs pos="100000">
                <a:srgbClr val="A873A9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92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267029"/>
            <a:ext cx="1030163" cy="3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1" y="-1"/>
            <a:ext cx="3487293" cy="68580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996000" y="828000"/>
            <a:ext cx="4320000" cy="5400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96000" y="1368000"/>
            <a:ext cx="4320000" cy="41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996000" y="2123999"/>
            <a:ext cx="4320000" cy="3960000"/>
          </a:xfrm>
          <a:prstGeom prst="rect">
            <a:avLst/>
          </a:prstGeom>
        </p:spPr>
        <p:txBody>
          <a:bodyPr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16000">
              <a:spcBef>
                <a:spcPts val="0"/>
              </a:spcBef>
              <a:buFont typeface="Calibri" panose="020F0502020204030204" pitchFamily="34" charset="0"/>
              <a:buChar char="─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3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0" y="2123999"/>
            <a:ext cx="5655945" cy="39600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0" y="2124000"/>
            <a:ext cx="2412000" cy="3960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86863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Inhaltsplatzhalter 13"/>
          <p:cNvSpPr>
            <a:spLocks noGrp="1"/>
          </p:cNvSpPr>
          <p:nvPr>
            <p:ph sz="quarter" idx="2" hasCustomPrompt="1"/>
            <p:custDataLst>
              <p:tags r:id="rId2"/>
            </p:custDataLst>
          </p:nvPr>
        </p:nvSpPr>
        <p:spPr>
          <a:xfrm>
            <a:off x="4788003" y="2123999"/>
            <a:ext cx="3527997" cy="262799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/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Inhaltsplatzhalter 14"/>
          <p:cNvSpPr>
            <a:spLocks noGrp="1"/>
          </p:cNvSpPr>
          <p:nvPr>
            <p:ph sz="quarter" idx="1" hasCustomPrompt="1"/>
            <p:custDataLst>
              <p:tags r:id="rId3"/>
            </p:custDataLst>
          </p:nvPr>
        </p:nvSpPr>
        <p:spPr>
          <a:xfrm>
            <a:off x="828003" y="2123999"/>
            <a:ext cx="3527997" cy="262799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/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8674" y="5004000"/>
            <a:ext cx="3528000" cy="1116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endParaRPr lang="de-DE" sz="1600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88000" y="5004000"/>
            <a:ext cx="3528000" cy="111600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2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3"/>
            <a:r>
              <a:rPr lang="de-DE" sz="1600" dirty="0" smtClean="0"/>
              <a:t>Click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add</a:t>
            </a:r>
            <a:r>
              <a:rPr lang="de-DE" sz="1600" dirty="0" smtClean="0"/>
              <a:t> </a:t>
            </a:r>
            <a:r>
              <a:rPr lang="de-DE" sz="1600" dirty="0" err="1" smtClean="0"/>
              <a:t>text</a:t>
            </a:r>
            <a:endParaRPr lang="de-DE" sz="1600" dirty="0" smtClean="0"/>
          </a:p>
          <a:p>
            <a:pPr lvl="4"/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61721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tx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1368000"/>
            <a:ext cx="7488238" cy="404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endParaRPr lang="de-DE" dirty="0"/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225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533400"/>
            <a:ext cx="7488000" cy="578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1371600"/>
            <a:ext cx="7488000" cy="47124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2400"/>
            </a:lvl1pPr>
            <a:lvl2pPr marL="432000" indent="-216000">
              <a:spcBef>
                <a:spcPts val="0"/>
              </a:spcBef>
              <a:defRPr sz="22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20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_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983" y="6210744"/>
            <a:ext cx="1295400" cy="4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42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609600"/>
            <a:ext cx="7488000" cy="391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00800"/>
            <a:ext cx="7488000" cy="304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1676400"/>
            <a:ext cx="7488000" cy="4179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2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001000" cy="6858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80010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533400"/>
            <a:ext cx="7488000" cy="578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1371600"/>
            <a:ext cx="7488000" cy="47124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2400"/>
            </a:lvl1pPr>
            <a:lvl2pPr marL="432000" indent="-216000">
              <a:spcBef>
                <a:spcPts val="0"/>
              </a:spcBef>
              <a:defRPr sz="22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20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_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983" y="6210744"/>
            <a:ext cx="1295400" cy="4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59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462" y="2628011"/>
            <a:ext cx="1243076" cy="1601991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716000"/>
            <a:ext cx="9144000" cy="666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Thank 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920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533400"/>
            <a:ext cx="7488000" cy="578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1371600"/>
            <a:ext cx="7488000" cy="47124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2400"/>
            </a:lvl1pPr>
            <a:lvl2pPr marL="432000" indent="-216000">
              <a:spcBef>
                <a:spcPts val="0"/>
              </a:spcBef>
              <a:defRPr sz="22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20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_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983" y="6210744"/>
            <a:ext cx="1295400" cy="4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13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90010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0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7129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tangle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96172E"/>
              </a:gs>
              <a:gs pos="100000">
                <a:srgbClr val="CD202C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85698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8000">
                <a:srgbClr val="CD202C"/>
              </a:gs>
              <a:gs pos="0">
                <a:srgbClr val="CD202C"/>
              </a:gs>
              <a:gs pos="100000">
                <a:srgbClr val="EA8291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8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6237312"/>
            <a:ext cx="89289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10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31D76"/>
              </a:gs>
              <a:gs pos="100000">
                <a:srgbClr val="7D0063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ags" Target="../tags/tag50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ags" Target="../tags/tag49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/>
          </p:cNvSpPr>
          <p:nvPr>
            <p:custDataLst>
              <p:tags r:id="rId35"/>
            </p:custDataLst>
          </p:nvPr>
        </p:nvSpPr>
        <p:spPr>
          <a:xfrm>
            <a:off x="234950" y="6464300"/>
            <a:ext cx="508000" cy="18415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fld id="{AFB868B0-0EA7-468E-A823-2874C090DC2E}" type="slidenum">
              <a:rPr lang="de-DE" sz="1200" smtClean="0">
                <a:solidFill>
                  <a:srgbClr val="000000"/>
                </a:solidFill>
              </a:rPr>
              <a:pPr/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>
            <p:custDataLst>
              <p:tags r:id="rId3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621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5" r:id="rId5"/>
    <p:sldLayoutId id="2147485066" r:id="rId6"/>
    <p:sldLayoutId id="2147485071" r:id="rId7"/>
    <p:sldLayoutId id="2147485072" r:id="rId8"/>
    <p:sldLayoutId id="2147485073" r:id="rId9"/>
    <p:sldLayoutId id="2147485074" r:id="rId10"/>
    <p:sldLayoutId id="2147485075" r:id="rId11"/>
    <p:sldLayoutId id="2147485076" r:id="rId12"/>
    <p:sldLayoutId id="2147485077" r:id="rId13"/>
    <p:sldLayoutId id="2147485078" r:id="rId14"/>
    <p:sldLayoutId id="2147485079" r:id="rId15"/>
    <p:sldLayoutId id="2147485080" r:id="rId16"/>
    <p:sldLayoutId id="2147485081" r:id="rId17"/>
    <p:sldLayoutId id="2147485082" r:id="rId18"/>
    <p:sldLayoutId id="2147485087" r:id="rId19"/>
    <p:sldLayoutId id="2147485088" r:id="rId20"/>
    <p:sldLayoutId id="2147485089" r:id="rId21"/>
    <p:sldLayoutId id="2147485090" r:id="rId22"/>
    <p:sldLayoutId id="2147485091" r:id="rId23"/>
    <p:sldLayoutId id="2147485092" r:id="rId24"/>
    <p:sldLayoutId id="2147485093" r:id="rId25"/>
    <p:sldLayoutId id="2147485094" r:id="rId26"/>
    <p:sldLayoutId id="2147485095" r:id="rId27"/>
    <p:sldLayoutId id="2147485096" r:id="rId28"/>
    <p:sldLayoutId id="2147485097" r:id="rId29"/>
    <p:sldLayoutId id="2147485099" r:id="rId30"/>
    <p:sldLayoutId id="2147485100" r:id="rId31"/>
    <p:sldLayoutId id="2147485101" r:id="rId32"/>
    <p:sldLayoutId id="2147485102" r:id="rId3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828002" y="6502400"/>
            <a:ext cx="4536478" cy="13970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9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Philips Ledalite </a:t>
            </a:r>
            <a:r>
              <a:rPr lang="en-US" sz="90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TruGroove</a:t>
            </a:r>
            <a:r>
              <a:rPr lang="en-US" sz="9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Perimeter LED</a:t>
            </a: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TextBox 6"/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320002" y="6502400"/>
            <a:ext cx="508000" cy="18415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fld id="{AFB868B0-0EA7-468E-A823-2874C090DC2E}" type="slidenum">
              <a:rPr lang="de-DE" sz="90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16" r:id="rId4"/>
    <p:sldLayoutId id="2147485217" r:id="rId5"/>
    <p:sldLayoutId id="2147485218" r:id="rId6"/>
    <p:sldLayoutId id="2147485219" r:id="rId7"/>
    <p:sldLayoutId id="2147485220" r:id="rId8"/>
    <p:sldLayoutId id="2147485221" r:id="rId9"/>
    <p:sldLayoutId id="2147485222" r:id="rId10"/>
    <p:sldLayoutId id="2147485223" r:id="rId11"/>
    <p:sldLayoutId id="2147485224" r:id="rId12"/>
    <p:sldLayoutId id="2147485225" r:id="rId13"/>
    <p:sldLayoutId id="2147485226" r:id="rId14"/>
    <p:sldLayoutId id="2147485227" r:id="rId15"/>
    <p:sldLayoutId id="2147485228" r:id="rId16"/>
    <p:sldLayoutId id="2147485229" r:id="rId17"/>
    <p:sldLayoutId id="2147485230" r:id="rId18"/>
    <p:sldLayoutId id="2147485231" r:id="rId19"/>
    <p:sldLayoutId id="2147485232" r:id="rId20"/>
    <p:sldLayoutId id="2147485237" r:id="rId21"/>
    <p:sldLayoutId id="2147485239" r:id="rId22"/>
    <p:sldLayoutId id="2147485241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224" y="6021288"/>
            <a:ext cx="1805307" cy="69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424988"/>
            <a:ext cx="8292258" cy="771764"/>
          </a:xfrm>
          <a:noFill/>
        </p:spPr>
        <p:txBody>
          <a:bodyPr/>
          <a:lstStyle/>
          <a:p>
            <a:r>
              <a:rPr lang="en-US" sz="2700" b="0" dirty="0" smtClean="0">
                <a:solidFill>
                  <a:srgbClr val="0070C0"/>
                </a:solidFill>
              </a:rPr>
              <a:t>Applications</a:t>
            </a:r>
            <a:r>
              <a:rPr lang="en-US" sz="2700" b="0" dirty="0" smtClean="0">
                <a:solidFill>
                  <a:schemeClr val="accent6"/>
                </a:solidFill>
              </a:rPr>
              <a:t>						</a:t>
            </a:r>
            <a:r>
              <a:rPr lang="en-US" sz="2400" b="0" dirty="0" smtClean="0"/>
              <a:t>Corridor</a:t>
            </a:r>
            <a:endParaRPr lang="en-US" sz="24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927" y="1052736"/>
            <a:ext cx="7500891" cy="49922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4293096"/>
            <a:ext cx="2866807" cy="2386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6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424988"/>
            <a:ext cx="8292258" cy="771764"/>
          </a:xfrm>
        </p:spPr>
        <p:txBody>
          <a:bodyPr/>
          <a:lstStyle/>
          <a:p>
            <a:r>
              <a:rPr lang="en-US" sz="2700" b="0" dirty="0" smtClean="0">
                <a:solidFill>
                  <a:srgbClr val="0070C0"/>
                </a:solidFill>
              </a:rPr>
              <a:t>Applications	</a:t>
            </a:r>
            <a:r>
              <a:rPr lang="en-US" sz="2700" b="0" dirty="0" smtClean="0">
                <a:solidFill>
                  <a:schemeClr val="accent6"/>
                </a:solidFill>
              </a:rPr>
              <a:t>				</a:t>
            </a:r>
            <a:r>
              <a:rPr lang="en-US" sz="2400" b="0" dirty="0"/>
              <a:t>	</a:t>
            </a:r>
            <a:r>
              <a:rPr lang="en-US" sz="2400" b="0" dirty="0" smtClean="0"/>
              <a:t>Boardroom</a:t>
            </a:r>
            <a:endParaRPr lang="en-U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110" y="908720"/>
            <a:ext cx="7017797" cy="46785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362536"/>
            <a:ext cx="3816424" cy="2340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__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3124200"/>
            <a:ext cx="2696896" cy="26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TruGroove</a:t>
            </a:r>
            <a:r>
              <a:rPr lang="en-US" dirty="0" smtClean="0"/>
              <a:t> Perimeter Certifications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28673" y="1524000"/>
            <a:ext cx="4352927" cy="4407600"/>
          </a:xfrm>
        </p:spPr>
        <p:txBody>
          <a:bodyPr/>
          <a:lstStyle/>
          <a:p>
            <a:r>
              <a:rPr lang="en-US" dirty="0"/>
              <a:t>Lighting </a:t>
            </a:r>
            <a:r>
              <a:rPr lang="en-US" dirty="0" smtClean="0"/>
              <a:t>Facts</a:t>
            </a:r>
          </a:p>
          <a:p>
            <a:r>
              <a:rPr lang="en-US" dirty="0" smtClean="0"/>
              <a:t>IESNA LM-79 and LM-80 tested</a:t>
            </a:r>
          </a:p>
          <a:p>
            <a:pPr marL="285750" indent="-285750"/>
            <a:endParaRPr lang="en-US" dirty="0" smtClean="0"/>
          </a:p>
          <a:p>
            <a:pPr marL="285750" indent="-285750"/>
            <a:r>
              <a:rPr lang="en-US" dirty="0" smtClean="0"/>
              <a:t>Lumen </a:t>
            </a:r>
            <a:r>
              <a:rPr lang="en-US" dirty="0"/>
              <a:t>Maintenance</a:t>
            </a:r>
          </a:p>
          <a:p>
            <a:pPr marL="501750" lvl="1" indent="-285750"/>
            <a:r>
              <a:rPr lang="en-US" dirty="0" smtClean="0"/>
              <a:t>L</a:t>
            </a:r>
            <a:r>
              <a:rPr lang="en-US" baseline="-25000" dirty="0" smtClean="0"/>
              <a:t>80</a:t>
            </a:r>
            <a:r>
              <a:rPr lang="en-US" dirty="0" smtClean="0"/>
              <a:t> </a:t>
            </a:r>
            <a:r>
              <a:rPr lang="en-US" dirty="0"/>
              <a:t>(12k) </a:t>
            </a:r>
            <a:r>
              <a:rPr lang="en-US" dirty="0" smtClean="0"/>
              <a:t>&gt; 72,000 </a:t>
            </a:r>
            <a:r>
              <a:rPr lang="en-US" dirty="0" err="1" smtClean="0"/>
              <a:t>hrs</a:t>
            </a:r>
            <a:endParaRPr lang="en-US" dirty="0"/>
          </a:p>
          <a:p>
            <a:pPr marL="501750" lvl="1" indent="-285750"/>
            <a:endParaRPr lang="en-US" dirty="0" smtClean="0"/>
          </a:p>
          <a:p>
            <a:pPr marL="285750" indent="-285750"/>
            <a:r>
              <a:rPr lang="en-US" dirty="0" smtClean="0"/>
              <a:t>No DLC category for </a:t>
            </a:r>
            <a:r>
              <a:rPr lang="en-US" dirty="0" smtClean="0"/>
              <a:t>perimeter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7"/>
          <a:stretch>
            <a:fillRect/>
          </a:stretch>
        </p:blipFill>
        <p:spPr bwMode="auto">
          <a:xfrm>
            <a:off x="3164693" y="4563270"/>
            <a:ext cx="239790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06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74596" y="391258"/>
            <a:ext cx="7488000" cy="578768"/>
          </a:xfrm>
          <a:noFill/>
        </p:spPr>
        <p:txBody>
          <a:bodyPr/>
          <a:lstStyle/>
          <a:p>
            <a:r>
              <a:rPr lang="en-US" sz="2700" b="0" dirty="0" err="1" smtClean="0">
                <a:solidFill>
                  <a:srgbClr val="0070C0"/>
                </a:solidFill>
              </a:rPr>
              <a:t>TruGroove</a:t>
            </a:r>
            <a:r>
              <a:rPr lang="en-US" sz="2700" b="0" dirty="0" smtClean="0">
                <a:solidFill>
                  <a:srgbClr val="0070C0"/>
                </a:solidFill>
              </a:rPr>
              <a:t> Perimeter Order Guide</a:t>
            </a:r>
            <a:endParaRPr lang="en-US" sz="2700" b="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51" y="873614"/>
            <a:ext cx="9300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Modules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1"/>
          <a:stretch/>
        </p:blipFill>
        <p:spPr>
          <a:xfrm>
            <a:off x="0" y="1221580"/>
            <a:ext cx="9144000" cy="253710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1" r="1396"/>
          <a:stretch/>
        </p:blipFill>
        <p:spPr>
          <a:xfrm>
            <a:off x="1" y="4224575"/>
            <a:ext cx="6476999" cy="144348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2" name="TextBox 11"/>
          <p:cNvSpPr txBox="1"/>
          <p:nvPr/>
        </p:nvSpPr>
        <p:spPr>
          <a:xfrm>
            <a:off x="107501" y="3886021"/>
            <a:ext cx="1746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Slot &amp; Ceiling Trim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4346150"/>
            <a:ext cx="1814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patterns, submit a drawing or sketch to avoid </a:t>
            </a:r>
            <a:r>
              <a:rPr lang="en-US" dirty="0" smtClean="0"/>
              <a:t>confusion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56792"/>
            <a:ext cx="8823226" cy="387663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1115616" y="908720"/>
            <a:ext cx="7488000" cy="5787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700" dirty="0" smtClean="0">
                <a:solidFill>
                  <a:srgbClr val="0070C0"/>
                </a:solidFill>
              </a:rPr>
              <a:t>Ambient					Graze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8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9" y="1916832"/>
            <a:ext cx="35283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cs typeface="Arial" pitchFamily="34" charset="0"/>
              </a:rPr>
              <a:t>Graze Version</a:t>
            </a:r>
            <a:endParaRPr lang="en-US" b="1" dirty="0">
              <a:solidFill>
                <a:srgbClr val="0070C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Dramatic reverse parabolic optic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cs typeface="Arial" pitchFamily="34" charset="0"/>
              </a:rPr>
              <a:t>8:1 uniformity on a 9’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Efficacies up to 113 LPW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D0063"/>
              </a:solidFill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cs typeface="Arial" pitchFamily="34" charset="0"/>
              </a:rPr>
              <a:t>Ambient Version</a:t>
            </a:r>
            <a:endParaRPr lang="en-US" b="1" dirty="0">
              <a:solidFill>
                <a:srgbClr val="0070C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Gentle wall illumination and room fill with </a:t>
            </a:r>
            <a:r>
              <a:rPr lang="en-US" dirty="0" err="1" smtClean="0">
                <a:cs typeface="Arial" pitchFamily="34" charset="0"/>
              </a:rPr>
              <a:t>MesoOptics</a:t>
            </a:r>
            <a:r>
              <a:rPr lang="en-US" dirty="0" smtClean="0">
                <a:cs typeface="Arial" pitchFamily="34" charset="0"/>
              </a:rPr>
              <a:t>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Affordable &amp; easy to install</a:t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>(for a wall/slot)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Outputs up to 4200lm/4ft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cs typeface="Arial" pitchFamily="34" charset="0"/>
              </a:rPr>
              <a:t>Efficacies up to 115 LPW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671398" y="612702"/>
            <a:ext cx="7488000" cy="5787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700" dirty="0">
                <a:solidFill>
                  <a:srgbClr val="0070C0"/>
                </a:solidFill>
              </a:rPr>
              <a:t>Why </a:t>
            </a:r>
            <a:r>
              <a:rPr lang="en-US" sz="2700" dirty="0" err="1" smtClean="0">
                <a:solidFill>
                  <a:srgbClr val="0070C0"/>
                </a:solidFill>
              </a:rPr>
              <a:t>TruGroove</a:t>
            </a:r>
            <a:r>
              <a:rPr lang="en-US" sz="2700" dirty="0" smtClean="0">
                <a:solidFill>
                  <a:srgbClr val="0070C0"/>
                </a:solidFill>
              </a:rPr>
              <a:t> Perimeter?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311" y="6151809"/>
            <a:ext cx="1504762" cy="6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844824"/>
            <a:ext cx="4641194" cy="36023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996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81000"/>
            <a:ext cx="8153586" cy="578768"/>
          </a:xfrm>
        </p:spPr>
        <p:txBody>
          <a:bodyPr/>
          <a:lstStyle/>
          <a:p>
            <a:r>
              <a:rPr lang="en-US" sz="2700" b="0" dirty="0" err="1" smtClean="0">
                <a:solidFill>
                  <a:srgbClr val="0070C0"/>
                </a:solidFill>
              </a:rPr>
              <a:t>TruGroove</a:t>
            </a:r>
            <a:r>
              <a:rPr lang="en-US" sz="2700" b="0" dirty="0" smtClean="0">
                <a:solidFill>
                  <a:srgbClr val="0070C0"/>
                </a:solidFill>
              </a:rPr>
              <a:t> Perimeter – Optics &amp; Distributions</a:t>
            </a:r>
            <a:endParaRPr lang="en-US" sz="2700" b="0" dirty="0">
              <a:solidFill>
                <a:srgbClr val="0070C0"/>
              </a:solidFill>
            </a:endParaRPr>
          </a:p>
        </p:txBody>
      </p:sp>
      <p:sp>
        <p:nvSpPr>
          <p:cNvPr id="33" name="Text Placeholder 2__"/>
          <p:cNvSpPr txBox="1">
            <a:spLocks/>
          </p:cNvSpPr>
          <p:nvPr/>
        </p:nvSpPr>
        <p:spPr>
          <a:xfrm>
            <a:off x="509928" y="1495748"/>
            <a:ext cx="4422112" cy="474156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Graze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1800" dirty="0" smtClean="0"/>
              <a:t>LED array angled away from the wall</a:t>
            </a:r>
          </a:p>
          <a:p>
            <a:r>
              <a:rPr lang="en-US" sz="1800" dirty="0" smtClean="0"/>
              <a:t>Novel reverse parabolic optic efficiently focuses light into a tight linear beam</a:t>
            </a:r>
          </a:p>
          <a:p>
            <a:r>
              <a:rPr lang="en-US" sz="1800" dirty="0" smtClean="0"/>
              <a:t>Flush frosted lens softens edges</a:t>
            </a:r>
          </a:p>
          <a:p>
            <a:r>
              <a:rPr lang="en-US" sz="1800" dirty="0" smtClean="0"/>
              <a:t>Flexible enough to handle textures from 1/16” </a:t>
            </a:r>
            <a:r>
              <a:rPr lang="en-US" sz="1800" dirty="0"/>
              <a:t>to </a:t>
            </a:r>
            <a:r>
              <a:rPr lang="en-US" sz="1800" dirty="0" smtClean="0"/>
              <a:t>1” deep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Ambient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LED array pointed downward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Flush </a:t>
            </a:r>
            <a:r>
              <a:rPr lang="en-US" sz="1800" dirty="0" err="1" smtClean="0">
                <a:solidFill>
                  <a:srgbClr val="000000"/>
                </a:solidFill>
              </a:rPr>
              <a:t>MesoOptics</a:t>
            </a:r>
            <a:r>
              <a:rPr lang="en-US" sz="1800" dirty="0">
                <a:solidFill>
                  <a:srgbClr val="000000"/>
                </a:solidFill>
              </a:rPr>
              <a:t>® </a:t>
            </a:r>
            <a:r>
              <a:rPr lang="en-US" sz="1800" dirty="0" smtClean="0">
                <a:solidFill>
                  <a:srgbClr val="000000"/>
                </a:solidFill>
              </a:rPr>
              <a:t>lens smooths and controls light in both axes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No telescoping or tapered optics needed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Top few feet of wall provides an ambient glow and bounces fill light into the space</a:t>
            </a:r>
          </a:p>
          <a:p>
            <a:r>
              <a:rPr lang="en-US" sz="1800" dirty="0" err="1" smtClean="0">
                <a:solidFill>
                  <a:srgbClr val="000000"/>
                </a:solidFill>
              </a:rPr>
              <a:t>Workplane</a:t>
            </a:r>
            <a:r>
              <a:rPr lang="en-US" sz="1800" dirty="0" smtClean="0">
                <a:solidFill>
                  <a:srgbClr val="000000"/>
                </a:solidFill>
              </a:rPr>
              <a:t> or floor illumination up to 8ft from a 9ft wall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666244"/>
            <a:ext cx="2413878" cy="2413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223765"/>
            <a:ext cx="2442479" cy="24424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48064" y="2132856"/>
            <a:ext cx="1440160" cy="1440160"/>
            <a:chOff x="5148064" y="2132856"/>
            <a:chExt cx="1440160" cy="1440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5598" y="2280093"/>
              <a:ext cx="1217696" cy="118911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" name="Oval 8"/>
            <p:cNvSpPr/>
            <p:nvPr/>
          </p:nvSpPr>
          <p:spPr>
            <a:xfrm>
              <a:off x="5148064" y="2132856"/>
              <a:ext cx="1440160" cy="1440160"/>
            </a:xfrm>
            <a:prstGeom prst="ellipse">
              <a:avLst/>
            </a:prstGeom>
            <a:noFill/>
            <a:ln w="482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74366" y="4666673"/>
            <a:ext cx="1440160" cy="1440160"/>
            <a:chOff x="5174366" y="4666673"/>
            <a:chExt cx="1440160" cy="14401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7539" y="4789531"/>
              <a:ext cx="1265755" cy="119444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5174366" y="4666673"/>
              <a:ext cx="1440160" cy="1440160"/>
            </a:xfrm>
            <a:prstGeom prst="ellipse">
              <a:avLst/>
            </a:prstGeom>
            <a:noFill/>
            <a:ln w="482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79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5" y="804398"/>
            <a:ext cx="4253915" cy="5868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81000"/>
            <a:ext cx="7488000" cy="578768"/>
          </a:xfrm>
        </p:spPr>
        <p:txBody>
          <a:bodyPr/>
          <a:lstStyle/>
          <a:p>
            <a:r>
              <a:rPr lang="en-US" sz="2700" b="0" dirty="0" err="1" smtClean="0">
                <a:solidFill>
                  <a:srgbClr val="0070C0"/>
                </a:solidFill>
              </a:rPr>
              <a:t>TruGroove</a:t>
            </a:r>
            <a:r>
              <a:rPr lang="en-US" sz="2700" b="0" dirty="0" smtClean="0">
                <a:solidFill>
                  <a:srgbClr val="0070C0"/>
                </a:solidFill>
              </a:rPr>
              <a:t> Perimeter – Module Options</a:t>
            </a:r>
            <a:endParaRPr lang="en-US" sz="2700" b="0" dirty="0">
              <a:solidFill>
                <a:srgbClr val="0070C0"/>
              </a:solidFill>
            </a:endParaRPr>
          </a:p>
        </p:txBody>
      </p:sp>
      <p:sp>
        <p:nvSpPr>
          <p:cNvPr id="10" name="Text Placeholder 2__"/>
          <p:cNvSpPr txBox="1">
            <a:spLocks/>
          </p:cNvSpPr>
          <p:nvPr/>
        </p:nvSpPr>
        <p:spPr>
          <a:xfrm>
            <a:off x="4356283" y="990368"/>
            <a:ext cx="3096344" cy="4850895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Lumen Packages</a:t>
            </a:r>
            <a:endParaRPr lang="en-US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rgbClr val="000000"/>
                </a:solidFill>
              </a:rPr>
              <a:t>Nominal lumen outputs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Color </a:t>
            </a:r>
            <a:r>
              <a:rPr lang="en-US" sz="1600" b="1" dirty="0">
                <a:solidFill>
                  <a:srgbClr val="0070C0"/>
                </a:solidFill>
              </a:rPr>
              <a:t>Temp</a:t>
            </a:r>
          </a:p>
          <a:p>
            <a:r>
              <a:rPr lang="en-US" sz="1600" dirty="0">
                <a:solidFill>
                  <a:srgbClr val="000000"/>
                </a:solidFill>
              </a:rPr>
              <a:t>3000K, 3500K, 4000K (CRI &gt;80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Wiring &amp; Controls</a:t>
            </a:r>
            <a:endParaRPr lang="en-US" sz="1600" b="1" dirty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EM Wiring &amp; EM Battery Pack in Ambient version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37036"/>
              </p:ext>
            </p:extLst>
          </p:nvPr>
        </p:nvGraphicFramePr>
        <p:xfrm>
          <a:off x="4356283" y="1294335"/>
          <a:ext cx="4483355" cy="167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06818"/>
                <a:gridCol w="1103630"/>
                <a:gridCol w="1138047"/>
                <a:gridCol w="1034860"/>
              </a:tblGrid>
              <a:tr h="2334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</a:t>
                      </a:r>
                      <a:r>
                        <a:rPr lang="en-US" sz="1600" baseline="0" dirty="0" smtClean="0"/>
                        <a:t> /4ft</a:t>
                      </a:r>
                      <a:endParaRPr 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 /</a:t>
                      </a:r>
                      <a:r>
                        <a:rPr lang="en-US" sz="1600" dirty="0" err="1" smtClean="0"/>
                        <a:t>ft</a:t>
                      </a:r>
                      <a:endParaRPr 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  <a:r>
                        <a:rPr lang="en-US" sz="1600" baseline="0" dirty="0" smtClean="0"/>
                        <a:t> /4ft</a:t>
                      </a:r>
                      <a:endParaRPr 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 /</a:t>
                      </a:r>
                      <a:r>
                        <a:rPr lang="en-US" sz="1600" dirty="0" err="1" smtClean="0"/>
                        <a:t>ft</a:t>
                      </a:r>
                      <a:endParaRPr 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334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4100 lm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1025 lm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39.7 W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9.9 W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</a:tr>
              <a:tr h="2334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3000 lm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750 lm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27.9 W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7.0 W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334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2100 lm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525</a:t>
                      </a:r>
                      <a:r>
                        <a:rPr lang="en-US" sz="1600" baseline="0" dirty="0" smtClean="0"/>
                        <a:t> lm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19.3 W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 W</a:t>
                      </a:r>
                      <a:endParaRPr lang="en-US" sz="1600" dirty="0"/>
                    </a:p>
                  </a:txBody>
                  <a:tcPr>
                    <a:solidFill>
                      <a:srgbClr val="C3E5FF"/>
                    </a:solidFill>
                  </a:tcPr>
                </a:tc>
              </a:tr>
              <a:tr h="1861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1400 lm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350 lm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13.2 W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 W</a:t>
                      </a:r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9998" y="773473"/>
            <a:ext cx="9300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Modules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3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740" y="836712"/>
            <a:ext cx="3816424" cy="5442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81000"/>
            <a:ext cx="7488000" cy="578768"/>
          </a:xfrm>
        </p:spPr>
        <p:txBody>
          <a:bodyPr/>
          <a:lstStyle/>
          <a:p>
            <a:r>
              <a:rPr lang="en-US" sz="2700" b="0" dirty="0" err="1" smtClean="0">
                <a:solidFill>
                  <a:srgbClr val="0070C0"/>
                </a:solidFill>
              </a:rPr>
              <a:t>TruGroove</a:t>
            </a:r>
            <a:r>
              <a:rPr lang="en-US" sz="2700" b="0" dirty="0" smtClean="0">
                <a:solidFill>
                  <a:srgbClr val="0070C0"/>
                </a:solidFill>
              </a:rPr>
              <a:t> Perimeter – Runs &amp; Patterns</a:t>
            </a:r>
            <a:endParaRPr lang="en-US" sz="2700" b="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7940" y="2174335"/>
            <a:ext cx="8906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Pattern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3105" y="1748118"/>
            <a:ext cx="1666538" cy="1591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20272" y="4221088"/>
            <a:ext cx="1563656" cy="1508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715" y="1412776"/>
            <a:ext cx="1477328" cy="1621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56" y="4293096"/>
            <a:ext cx="1505617" cy="1615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2528596" y="1471388"/>
            <a:ext cx="675253" cy="329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40595" y="1580951"/>
            <a:ext cx="985298" cy="1685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36274" y="3992429"/>
            <a:ext cx="675254" cy="329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733869" y="4220367"/>
            <a:ext cx="1071944" cy="1667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652120" y="1436914"/>
            <a:ext cx="953954" cy="1992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156176" y="2995127"/>
            <a:ext cx="449898" cy="458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156177" y="4254759"/>
            <a:ext cx="879105" cy="758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6156176" y="5419172"/>
            <a:ext cx="864096" cy="276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802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81000"/>
            <a:ext cx="7488000" cy="578768"/>
          </a:xfrm>
        </p:spPr>
        <p:txBody>
          <a:bodyPr/>
          <a:lstStyle/>
          <a:p>
            <a:r>
              <a:rPr lang="en-US" sz="2700" b="0" dirty="0" err="1" smtClean="0">
                <a:solidFill>
                  <a:srgbClr val="0070C0"/>
                </a:solidFill>
              </a:rPr>
              <a:t>TruGroove</a:t>
            </a:r>
            <a:r>
              <a:rPr lang="en-US" sz="2700" b="0" dirty="0" smtClean="0">
                <a:solidFill>
                  <a:srgbClr val="0070C0"/>
                </a:solidFill>
              </a:rPr>
              <a:t> Perimeter – Slot &amp; Trim</a:t>
            </a:r>
            <a:endParaRPr lang="en-US" sz="2700" b="0" dirty="0">
              <a:solidFill>
                <a:srgbClr val="0070C0"/>
              </a:solidFill>
            </a:endParaRPr>
          </a:p>
        </p:txBody>
      </p:sp>
      <p:sp>
        <p:nvSpPr>
          <p:cNvPr id="10" name="Text Placeholder 2__"/>
          <p:cNvSpPr txBox="1">
            <a:spLocks/>
          </p:cNvSpPr>
          <p:nvPr/>
        </p:nvSpPr>
        <p:spPr>
          <a:xfrm>
            <a:off x="625016" y="1195625"/>
            <a:ext cx="3658952" cy="1166429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286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Slot Panel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4” or </a:t>
            </a:r>
            <a:r>
              <a:rPr lang="en-US" sz="1600" dirty="0" smtClean="0">
                <a:solidFill>
                  <a:srgbClr val="000000"/>
                </a:solidFill>
              </a:rPr>
              <a:t>1¾” </a:t>
            </a:r>
            <a:r>
              <a:rPr lang="en-US" sz="1600" dirty="0">
                <a:solidFill>
                  <a:srgbClr val="000000"/>
                </a:solidFill>
              </a:rPr>
              <a:t>panel </a:t>
            </a:r>
            <a:r>
              <a:rPr lang="en-US" sz="1600" dirty="0" smtClean="0">
                <a:solidFill>
                  <a:srgbClr val="000000"/>
                </a:solidFill>
              </a:rPr>
              <a:t>height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5” overall height </a:t>
            </a:r>
            <a:r>
              <a:rPr lang="en-US" sz="1600" dirty="0" smtClean="0">
                <a:solidFill>
                  <a:srgbClr val="000000"/>
                </a:solidFill>
              </a:rPr>
              <a:t>for low plenum)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Air return option in 4” grid version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70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1193184"/>
            <a:ext cx="11808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Ceiling Trim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524" y="1778839"/>
            <a:ext cx="4155948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991" y="4145010"/>
            <a:ext cx="2519172" cy="2125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539189"/>
            <a:ext cx="3010880" cy="282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7539" y="3920988"/>
            <a:ext cx="50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Wall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84783" y="4790098"/>
            <a:ext cx="1174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Ceiling Frame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64140" y="5208000"/>
            <a:ext cx="462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Trim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36480" y="4369191"/>
            <a:ext cx="52766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200" dirty="0" smtClean="0"/>
              <a:t>Slot Panel </a:t>
            </a:r>
            <a:r>
              <a:rPr lang="en-US" sz="1200" dirty="0"/>
              <a:t>(4” or 1</a:t>
            </a:r>
            <a:r>
              <a:rPr lang="en-US" sz="1200" dirty="0" smtClean="0"/>
              <a:t>¾”)</a:t>
            </a:r>
            <a:endParaRPr lang="en-US" sz="12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1871" y="3356992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Rail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178637" y="3079993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Cable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0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424988"/>
            <a:ext cx="7488000" cy="771764"/>
          </a:xfrm>
        </p:spPr>
        <p:txBody>
          <a:bodyPr/>
          <a:lstStyle/>
          <a:p>
            <a:r>
              <a:rPr lang="en-US" sz="2700" b="0" dirty="0" smtClean="0">
                <a:solidFill>
                  <a:srgbClr val="0070C0"/>
                </a:solidFill>
              </a:rPr>
              <a:t>Applications</a:t>
            </a:r>
          </a:p>
          <a:p>
            <a:r>
              <a:rPr lang="en-US" sz="2400" b="0" dirty="0" smtClean="0"/>
              <a:t>Typical 9.5’ Wall</a:t>
            </a:r>
            <a:endParaRPr lang="en-US" sz="24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74247"/>
            <a:ext cx="7267554" cy="4968689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04248" y="4581128"/>
            <a:ext cx="1944216" cy="1584176"/>
          </a:xfrm>
          <a:solidFill>
            <a:schemeClr val="bg1"/>
          </a:solidFill>
        </p:spPr>
        <p:txBody>
          <a:bodyPr lIns="91440" tIns="0" rIns="91440" bIns="0"/>
          <a:lstStyle/>
          <a:p>
            <a:pPr marL="0" indent="0">
              <a:buNone/>
            </a:pPr>
            <a:r>
              <a:rPr lang="en-US" dirty="0" smtClean="0"/>
              <a:t>Key segments</a:t>
            </a:r>
          </a:p>
          <a:p>
            <a:r>
              <a:rPr lang="en-US" sz="2000" dirty="0" smtClean="0"/>
              <a:t>Office</a:t>
            </a:r>
          </a:p>
          <a:p>
            <a:r>
              <a:rPr lang="en-US" sz="2000" dirty="0" smtClean="0"/>
              <a:t>Hospitality</a:t>
            </a:r>
          </a:p>
          <a:p>
            <a:r>
              <a:rPr lang="en-US" sz="2000" dirty="0" smtClean="0"/>
              <a:t>Healthcare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3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3105" y="572869"/>
            <a:ext cx="6870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 smtClean="0">
              <a:solidFill>
                <a:srgbClr val="000000"/>
              </a:solidFill>
            </a:endParaRPr>
          </a:p>
          <a:p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424988"/>
            <a:ext cx="8292258" cy="771764"/>
          </a:xfrm>
        </p:spPr>
        <p:txBody>
          <a:bodyPr/>
          <a:lstStyle/>
          <a:p>
            <a:r>
              <a:rPr lang="en-US" sz="2700" b="0" dirty="0" smtClean="0">
                <a:solidFill>
                  <a:srgbClr val="0070C0"/>
                </a:solidFill>
              </a:rPr>
              <a:t>Applications</a:t>
            </a:r>
            <a:r>
              <a:rPr lang="en-US" sz="2700" b="0" dirty="0" smtClean="0">
                <a:solidFill>
                  <a:schemeClr val="accent6"/>
                </a:solidFill>
              </a:rPr>
              <a:t>						</a:t>
            </a:r>
            <a:r>
              <a:rPr lang="en-US" sz="2400" b="0" dirty="0" smtClean="0"/>
              <a:t>Lobby</a:t>
            </a:r>
            <a:endParaRPr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003757"/>
            <a:ext cx="6777288" cy="5206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5157192"/>
            <a:ext cx="4426138" cy="1224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3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C"/>
  <p:tag name="FONTSETCLASSNAME" val="FontSet1"/>
  <p:tag name="COLORS" val="-2;-2;-2;-2;SlidePageNoFontColorLight;-2"/>
  <p:tag name="COLORSETCLASSNAME" val="ColorSet1"/>
  <p:tag name="SCRIPT" val="1"/>
  <p:tag name="MLI" val="1"/>
  <p:tag name="SHAPESETGROUPCLASSNAME" val="ShapeSetGroup2"/>
  <p:tag name="SHAPESETCLASSNAME" val="COLORSLIDE01"/>
  <p:tag name="COLORSETGROUPCLASSNAME" val="ColorSetGroupLight"/>
  <p:tag name="FONTSETGROUPCLASSNAME" val="FontSetGroup1"/>
  <p:tag name="SHAPECLASSNAME" val="PageNoWhiteG1S3"/>
  <p:tag name="SHAPECLASSPROTECTIONTYPE" val="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End001Rectang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ESLIDE01"/>
  <p:tag name="COLORSETGROUPCLASSNAME" val="ColorSetGroupLight"/>
  <p:tag name="FONTSETGROUPCLASSNAME" val="FontSetGroup1"/>
  <p:tag name="SHAPECLASSNAME" val="PhilipsShieldWihte"/>
  <p:tag name="SHAPECLASSFILE" val="PHSHIELDWIHTE2013$C.emf"/>
  <p:tag name="SHAPECLASSPROTECTIONTYPE" val="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"/>
  <p:tag name="FONTSETCLASSNAME" val="FontSet1"/>
  <p:tag name="COLORSETCLASSNAME" val="ColorSet1"/>
  <p:tag name="MLI" val="1"/>
  <p:tag name="SHAPESETGROUPCLASSNAME" val="ShapeSetGroup2"/>
  <p:tag name="COLORSETGROUPCLASSNAME" val="ColorSetGroupLight"/>
  <p:tag name="FONTSETGROUPCLASSNAME" val="FontSetGroup2"/>
  <p:tag name="SHAPECLASSPROTECTIONTYPE" val="31"/>
  <p:tag name="SHAPESETCLASSNAME" val="Slide"/>
  <p:tag name="SHAPECLASSNAME" val="PageNumber"/>
  <p:tag name="COLORS" val="-2;-2;-2;-2;SlideFooterFontColor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2"/>
  <p:tag name="SHAPECLASSNAME" val="HiddenDate"/>
  <p:tag name="SHAPECLASSPROTECTIONTYPE" val="3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TWOCONTENTTWOTEXT01"/>
  <p:tag name="COLORSETGROUPCLASSNAME" val="ColorSetGroupLight"/>
  <p:tag name="FONTSETGROUPCLASSNAME" val="FontSetGroup1"/>
  <p:tag name="SHAPECLASSNAME" val="ContentRightTopG3S3"/>
  <p:tag name="SHAPECLASSPROTECTIONTYPE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TWOCONTENTTWOTEXT01"/>
  <p:tag name="COLORSETGROUPCLASSNAME" val="ColorSetGroupLight"/>
  <p:tag name="FONTSETGROUPCLASSNAME" val="FontSetGroup1"/>
  <p:tag name="SHAPECLASSNAME" val="ContentLeftTopG3S3"/>
  <p:tag name="SHAPECLASSPROTECTIONTYP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SlideTitleFontC"/>
  <p:tag name="FONTSETCLASSNAME" val="FontSet1"/>
  <p:tag name="COLORS" val="-2;-2;-2;-2;TitleSlideTitleFontColorLight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TitleOnTitleSlide"/>
  <p:tag name="SHAPECLASSPROTECTIONTYPE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Subtitle"/>
  <p:tag name="SHAPECLASSPROTECTIONTYPE" val="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Footer"/>
  <p:tag name="SHAPECLASSPROTECTIONTYPE" val="3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PageNumber"/>
  <p:tag name="SHAPECLASSPROTECTIONTYPE" val="3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BIGCONTENTTEXT01"/>
  <p:tag name="COLORSETGROUPCLASSNAME" val="ColorSetGroupLight"/>
  <p:tag name="FONTSETGROUPCLASSNAME" val="FontSetGroup1"/>
  <p:tag name="SHAPECLASSNAME" val="ContentBigRightG3S4"/>
  <p:tag name="SHAPECLASSPROTECTIONTYPE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C"/>
  <p:tag name="FONTSETCLASSNAME" val="FontSet1"/>
  <p:tag name="COLORS" val="-2;-2;-2;-2;SlideFooterFontColorDark;-2"/>
  <p:tag name="COLORSETCLASSNAME" val="ColorSet1"/>
  <p:tag name="SCRIPT" val="1"/>
  <p:tag name="FIELDS" val="DATE;DIVISION;ADDINFO;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FLineInfo1BlackG1S3"/>
  <p:tag name="SHAPECLASSPROTECTIONTYPE" val="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Img001RoundSingleCornerRectang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C"/>
  <p:tag name="FONTSETCLASSNAME" val="FontSet1"/>
  <p:tag name="COLORS" val="-2;-2;-2;-2;SlidePageNoFontColorLight;-2"/>
  <p:tag name="COLORSETCLASSNAME" val="ColorSet1"/>
  <p:tag name="SCRIPT" val="1"/>
  <p:tag name="MLI" val="1"/>
  <p:tag name="SHAPESETGROUPCLASSNAME" val="ShapeSetGroup2"/>
  <p:tag name="SHAPESETCLASSNAME" val="COLORSLIDE01"/>
  <p:tag name="COLORSETGROUPCLASSNAME" val="ColorSetGroupLight"/>
  <p:tag name="FONTSETGROUPCLASSNAME" val="FontSetGroup1"/>
  <p:tag name="SHAPECLASSNAME" val="PageNoWhiteG1S3"/>
  <p:tag name="SHAPECLASSPROTECTIONTYPE" val="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Img001RoundSingleCornerRectang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Img001RoundSingleCornerRectang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Img001RoundSingleCornerRectangl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CONTENTTITLETEXT01"/>
  <p:tag name="COLORSETGROUPCLASSNAME" val="ColorSetGroupLight"/>
  <p:tag name="FONTSETGROUPCLASSNAME" val="FontSetGroup1"/>
  <p:tag name="SHAPECLASSNAME" val="ContentSmalLeftG3S1"/>
  <p:tag name="SHAPECLASSPROTECTIONTYPE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BIGCONTENTTEXT01"/>
  <p:tag name="COLORSETGROUPCLASSNAME" val="ColorSetGroupLight"/>
  <p:tag name="FONTSETGROUPCLASSNAME" val="FontSetGroup1"/>
  <p:tag name="SHAPECLASSNAME" val="ContentBigRightG3S4"/>
  <p:tag name="SHAPECLASSPROTECTIONTYPE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TWOCONTENTTWOTEXT01"/>
  <p:tag name="COLORSETGROUPCLASSNAME" val="ColorSetGroupLight"/>
  <p:tag name="FONTSETGROUPCLASSNAME" val="FontSetGroup1"/>
  <p:tag name="SHAPECLASSNAME" val="ContentRightTopG3S3"/>
  <p:tag name="SHAPECLASSPROTECTIONTYPE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TITLETWOCONTENTTWOTEXT01"/>
  <p:tag name="COLORSETGROUPCLASSNAME" val="ColorSetGroupLight"/>
  <p:tag name="FONTSETGROUPCLASSNAME" val="FontSetGroup1"/>
  <p:tag name="SHAPECLASSNAME" val="ContentLeftTopG3S3"/>
  <p:tag name="SHAPECLASSPROTECTIONTYPE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End001Rectang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ESLIDE01"/>
  <p:tag name="COLORSETGROUPCLASSNAME" val="ColorSetGroupLight"/>
  <p:tag name="FONTSETGROUPCLASSNAME" val="FontSetGroup1"/>
  <p:tag name="SHAPECLASSNAME" val="PhilipsShieldWihte"/>
  <p:tag name="SHAPECLASSFILE" val="PHSHIELDWIHTE2013$C.emf"/>
  <p:tag name="SHAPECLASSPROTECTIONTYPE" val="3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oundSingleCornerRectangle"/>
  <p:tag name="COLORSETCLASSNAME" val="ColorSet1"/>
  <p:tag name="COLORS" val="-1;Scheme9;-2;-2;-1;-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  <p:tag name="TEXTBOX 3_SHAPECLASSPROTECTIONTYPE" val="47"/>
  <p:tag name="TEXTBOX 4_SHAPECLASSPROTECTIONTYPE" val="63"/>
  <p:tag name="TEXTBOX 1_SHAPECLASSPROTECTIONTYPE" val="47"/>
</p:tagLst>
</file>

<file path=ppt/theme/theme1.xml><?xml version="1.0" encoding="utf-8"?>
<a:theme xmlns:a="http://schemas.openxmlformats.org/drawingml/2006/main" name="3_philips_presentation_template_mar14 - Copy">
  <a:themeElements>
    <a:clrScheme name="PhCST">
      <a:dk1>
        <a:srgbClr val="000000"/>
      </a:dk1>
      <a:lt1>
        <a:srgbClr val="FFFFFF"/>
      </a:lt1>
      <a:dk2>
        <a:srgbClr val="000000"/>
      </a:dk2>
      <a:lt2>
        <a:srgbClr val="CCCEDB"/>
      </a:lt2>
      <a:accent1>
        <a:srgbClr val="0089C4"/>
      </a:accent1>
      <a:accent2>
        <a:srgbClr val="1E9D8B"/>
      </a:accent2>
      <a:accent3>
        <a:srgbClr val="5B8F22"/>
      </a:accent3>
      <a:accent4>
        <a:srgbClr val="E98300"/>
      </a:accent4>
      <a:accent5>
        <a:srgbClr val="CD202C"/>
      </a:accent5>
      <a:accent6>
        <a:srgbClr val="7D0063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ilips_presentation_template_nov13.pptx" id="{6219C8AF-650B-4FE9-973F-1669F7AB164A}" vid="{0FEA75D1-DAF6-4EC9-A456-BB5B59A250AB}"/>
    </a:ext>
  </a:extLst>
</a:theme>
</file>

<file path=ppt/theme/theme2.xml><?xml version="1.0" encoding="utf-8"?>
<a:theme xmlns:a="http://schemas.openxmlformats.org/drawingml/2006/main" name="2_philips_presentation_template_nov13">
  <a:themeElements>
    <a:clrScheme name="PhCST">
      <a:dk1>
        <a:srgbClr val="000000"/>
      </a:dk1>
      <a:lt1>
        <a:srgbClr val="FFFFFF"/>
      </a:lt1>
      <a:dk2>
        <a:srgbClr val="000000"/>
      </a:dk2>
      <a:lt2>
        <a:srgbClr val="CCCEDB"/>
      </a:lt2>
      <a:accent1>
        <a:srgbClr val="0089C4"/>
      </a:accent1>
      <a:accent2>
        <a:srgbClr val="1E9D8B"/>
      </a:accent2>
      <a:accent3>
        <a:srgbClr val="5B8F22"/>
      </a:accent3>
      <a:accent4>
        <a:srgbClr val="E98300"/>
      </a:accent4>
      <a:accent5>
        <a:srgbClr val="CD202C"/>
      </a:accent5>
      <a:accent6>
        <a:srgbClr val="7D0063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ilips_presentation_template_nov13.pptx" id="{6219C8AF-650B-4FE9-973F-1669F7AB164A}" vid="{0FEA75D1-DAF6-4EC9-A456-BB5B59A250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philips_internal_documentation_template_nov13</Template>
  <TotalTime>15642</TotalTime>
  <Words>317</Words>
  <Application>Microsoft Office PowerPoint</Application>
  <PresentationFormat>On-screen Show (4:3)</PresentationFormat>
  <Paragraphs>109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Wingdings</vt:lpstr>
      <vt:lpstr>3_philips_presentation_template_mar14 - Copy</vt:lpstr>
      <vt:lpstr>2_philips_presentation_template_nov13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Dave.Courneyea@philips.com</dc:creator>
  <dc:description>Version 6.4 - 1.0</dc:description>
  <cp:lastModifiedBy>Pritchard, Matt</cp:lastModifiedBy>
  <cp:revision>717</cp:revision>
  <cp:lastPrinted>2016-08-19T13:19:18Z</cp:lastPrinted>
  <dcterms:created xsi:type="dcterms:W3CDTF">2014-11-24T08:09:33Z</dcterms:created>
  <dcterms:modified xsi:type="dcterms:W3CDTF">2017-06-20T02:37:40Z</dcterms:modified>
</cp:coreProperties>
</file>