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97" r:id="rId2"/>
    <p:sldId id="259" r:id="rId3"/>
    <p:sldId id="296" r:id="rId4"/>
    <p:sldId id="261" r:id="rId5"/>
    <p:sldId id="284" r:id="rId6"/>
    <p:sldId id="260" r:id="rId7"/>
    <p:sldId id="295" r:id="rId8"/>
    <p:sldId id="264" r:id="rId9"/>
    <p:sldId id="293" r:id="rId10"/>
    <p:sldId id="275" r:id="rId11"/>
    <p:sldId id="265" r:id="rId12"/>
    <p:sldId id="292" r:id="rId13"/>
    <p:sldId id="291" r:id="rId14"/>
    <p:sldId id="279" r:id="rId15"/>
    <p:sldId id="294" r:id="rId16"/>
    <p:sldId id="287" r:id="rId17"/>
    <p:sldId id="289"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763" autoAdjust="0"/>
  </p:normalViewPr>
  <p:slideViewPr>
    <p:cSldViewPr>
      <p:cViewPr>
        <p:scale>
          <a:sx n="90" d="100"/>
          <a:sy n="90" d="100"/>
        </p:scale>
        <p:origin x="-1524" y="-1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30546A-6933-4C6C-AC69-FC0844497917}" type="datetimeFigureOut">
              <a:rPr lang="en-US" smtClean="0"/>
              <a:t>10/11/2013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85E6CA-BE64-4CEB-B144-B42366D3BDC8}" type="slidenum">
              <a:rPr lang="en-US" smtClean="0"/>
              <a:t>‹#›</a:t>
            </a:fld>
            <a:endParaRPr lang="en-US"/>
          </a:p>
        </p:txBody>
      </p:sp>
    </p:spTree>
    <p:extLst>
      <p:ext uri="{BB962C8B-B14F-4D97-AF65-F5344CB8AC3E}">
        <p14:creationId xmlns:p14="http://schemas.microsoft.com/office/powerpoint/2010/main" val="119921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Welcome to the general sales presentation for Jump</a:t>
            </a:r>
            <a:r>
              <a:rPr lang="en-US" baseline="0" dirty="0" smtClean="0"/>
              <a:t> LED upgrade.</a:t>
            </a:r>
            <a:endParaRPr lang="en-US" dirty="0" smtClean="0"/>
          </a:p>
          <a:p>
            <a:r>
              <a:rPr lang="en-US" dirty="0" smtClean="0"/>
              <a:t>This</a:t>
            </a:r>
            <a:r>
              <a:rPr lang="en-US" baseline="0" dirty="0" smtClean="0"/>
              <a:t> presentation provides a recap of the main features of existing Jump LED, as well as new elements of this major upgrade and unique selling points.</a:t>
            </a:r>
            <a:endParaRPr lang="en-US" dirty="0" smtClean="0"/>
          </a:p>
        </p:txBody>
      </p:sp>
      <p:sp>
        <p:nvSpPr>
          <p:cNvPr id="4" name="Slide Number Placeholder 3"/>
          <p:cNvSpPr>
            <a:spLocks noGrp="1"/>
          </p:cNvSpPr>
          <p:nvPr>
            <p:ph type="sldNum" sz="quarter" idx="10"/>
          </p:nvPr>
        </p:nvSpPr>
        <p:spPr/>
        <p:txBody>
          <a:bodyPr/>
          <a:lstStyle/>
          <a:p>
            <a:fld id="{97424974-6D0F-471C-ADE7-3A6CC51A6656}"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Libraries require abundant sources of light to provide optimal study environments. Jump’s exceptional</a:t>
            </a:r>
            <a:r>
              <a:rPr lang="en-US" baseline="0" dirty="0" smtClean="0"/>
              <a:t> </a:t>
            </a:r>
            <a:r>
              <a:rPr lang="en-US" dirty="0" smtClean="0"/>
              <a:t>batwing distribution spreads lighting evenly throughout a library, enabling wider row spacing, which means less luminaires are required, resulting in reduced energy consumption. </a:t>
            </a:r>
          </a:p>
          <a:p>
            <a:endParaRPr lang="en-US" dirty="0"/>
          </a:p>
        </p:txBody>
      </p:sp>
      <p:sp>
        <p:nvSpPr>
          <p:cNvPr id="4" name="Slide Number Placeholder 3"/>
          <p:cNvSpPr>
            <a:spLocks noGrp="1"/>
          </p:cNvSpPr>
          <p:nvPr>
            <p:ph type="sldNum" sz="quarter" idx="10"/>
          </p:nvPr>
        </p:nvSpPr>
        <p:spPr/>
        <p:txBody>
          <a:bodyPr/>
          <a:lstStyle/>
          <a:p>
            <a:fld id="{97424974-6D0F-471C-ADE7-3A6CC51A6656}"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boardrooms to open plan cubicle areas, Jump is a perfect solution for bustling environments requiring visual comfort, contemporary design, and maximum energy savings. In this application, </a:t>
            </a:r>
            <a:r>
              <a:rPr lang="en-US" baseline="0" dirty="0" smtClean="0"/>
              <a:t>Jump’s wide throw and </a:t>
            </a:r>
            <a:r>
              <a:rPr lang="en-US" dirty="0" smtClean="0"/>
              <a:t>spill light from the surrounding</a:t>
            </a:r>
            <a:r>
              <a:rPr lang="en-US" baseline="0" dirty="0" smtClean="0"/>
              <a:t> corridors allows the use of a single fixture to provide bright lighting on the boardroom table, tapering off to acceptable levels in the corners of the room. The resulting energy density is exceptionally low.</a:t>
            </a:r>
            <a:endParaRPr lang="en-US" dirty="0" smtClean="0"/>
          </a:p>
        </p:txBody>
      </p:sp>
      <p:sp>
        <p:nvSpPr>
          <p:cNvPr id="4" name="Slide Number Placeholder 3"/>
          <p:cNvSpPr>
            <a:spLocks noGrp="1"/>
          </p:cNvSpPr>
          <p:nvPr>
            <p:ph type="sldNum" sz="quarter" idx="10"/>
          </p:nvPr>
        </p:nvSpPr>
        <p:spPr/>
        <p:txBody>
          <a:bodyPr/>
          <a:lstStyle/>
          <a:p>
            <a:fld id="{97424974-6D0F-471C-ADE7-3A6CC51A6656}"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Unlike</a:t>
            </a:r>
            <a:r>
              <a:rPr lang="en-US" baseline="0" dirty="0" smtClean="0"/>
              <a:t> most competitors, Jump provides the option of a true asymmetric distribution, perfect for corridors. This application demonstrates the greater than 40% improvement in Philips LED technology, particularly striking in this potentially energy-sapping warmer color temperature with asymmetric throw.</a:t>
            </a:r>
            <a:endParaRPr lang="en-US" dirty="0"/>
          </a:p>
        </p:txBody>
      </p:sp>
      <p:sp>
        <p:nvSpPr>
          <p:cNvPr id="4" name="Slide Number Placeholder 3"/>
          <p:cNvSpPr>
            <a:spLocks noGrp="1"/>
          </p:cNvSpPr>
          <p:nvPr>
            <p:ph type="sldNum" sz="quarter" idx="10"/>
          </p:nvPr>
        </p:nvSpPr>
        <p:spPr/>
        <p:txBody>
          <a:bodyPr/>
          <a:lstStyle/>
          <a:p>
            <a:fld id="{97424974-6D0F-471C-ADE7-3A6CC51A6656}"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 this open plan work space, t</a:t>
            </a:r>
            <a:r>
              <a:rPr lang="en-US" dirty="0" smtClean="0"/>
              <a:t>he</a:t>
            </a:r>
            <a:r>
              <a:rPr lang="en-US" baseline="0" dirty="0" smtClean="0"/>
              <a:t> combination of high ceilings, batwing distribution and a warm color temperature have resulted in amazing light uniformity and a gentle, relaxing luminous environment. All while consuming considerably less than 0.5W/</a:t>
            </a:r>
            <a:r>
              <a:rPr lang="en-US" baseline="0" dirty="0" err="1" smtClean="0"/>
              <a:t>sqft</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7424974-6D0F-471C-ADE7-3A6CC51A6656}"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50">
              <a:defRPr/>
            </a:pPr>
            <a:r>
              <a:rPr lang="en-US" dirty="0" smtClean="0"/>
              <a:t>Jump integrates well with spaces that have unique or differentiated ceiling layouts without causing interruption to the design of the space. In this application,</a:t>
            </a:r>
            <a:r>
              <a:rPr lang="en-US" baseline="0" dirty="0" smtClean="0"/>
              <a:t> LED sources provide a lower energy consumption, better luminaire efficiency, as well as superior system efficacy.</a:t>
            </a:r>
            <a:endParaRPr lang="en-US" dirty="0" smtClean="0"/>
          </a:p>
          <a:p>
            <a:endParaRPr lang="en-US" dirty="0"/>
          </a:p>
        </p:txBody>
      </p:sp>
      <p:sp>
        <p:nvSpPr>
          <p:cNvPr id="4" name="Slide Number Placeholder 3"/>
          <p:cNvSpPr>
            <a:spLocks noGrp="1"/>
          </p:cNvSpPr>
          <p:nvPr>
            <p:ph type="sldNum" sz="quarter" idx="10"/>
          </p:nvPr>
        </p:nvSpPr>
        <p:spPr/>
        <p:txBody>
          <a:bodyPr/>
          <a:lstStyle/>
          <a:p>
            <a:fld id="{97424974-6D0F-471C-ADE7-3A6CC51A6656}"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 this cafe/bar environment, Jump’s fresh aesthetic contributes to a modern, energetic feel. Energy savings and a warm, comfortable visual experience are simply the icing on the cake.</a:t>
            </a:r>
            <a:endParaRPr lang="en-US" dirty="0"/>
          </a:p>
        </p:txBody>
      </p:sp>
      <p:sp>
        <p:nvSpPr>
          <p:cNvPr id="4" name="Slide Number Placeholder 3"/>
          <p:cNvSpPr>
            <a:spLocks noGrp="1"/>
          </p:cNvSpPr>
          <p:nvPr>
            <p:ph type="sldNum" sz="quarter" idx="10"/>
          </p:nvPr>
        </p:nvSpPr>
        <p:spPr/>
        <p:txBody>
          <a:bodyPr/>
          <a:lstStyle/>
          <a:p>
            <a:fld id="{97424974-6D0F-471C-ADE7-3A6CC51A6656}"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still very few direct competitors to Jump. The closest overall</a:t>
            </a:r>
            <a:r>
              <a:rPr lang="en-US" baseline="0" dirty="0" smtClean="0"/>
              <a:t> are slot fixtures which have been suspended, since they have a continuous line of light. However, these types of fixtures have very plain, angular aesthetics and do not match Jump’s lighting performance. Luminaire prices may be lower but since Jump can be spaced wider, then the overall package cost is often higher. Also, efficacy is weak even without a batwing, and Jump provides both asymmetric throw and a higher lumen package to cover more applications.</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97424974-6D0F-471C-ADE7-3A6CC51A6656}" type="slidenum">
              <a:rPr lang="en-US" smtClean="0"/>
              <a:pPr/>
              <a:t>16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50">
              <a:defRPr/>
            </a:pPr>
            <a:r>
              <a:rPr lang="en-US" dirty="0" smtClean="0"/>
              <a:t>At its initial</a:t>
            </a:r>
            <a:r>
              <a:rPr lang="en-US" baseline="0" dirty="0" smtClean="0"/>
              <a:t> launch in 2011, </a:t>
            </a:r>
            <a:r>
              <a:rPr lang="en-US" dirty="0" smtClean="0"/>
              <a:t>Jump was a</a:t>
            </a:r>
            <a:r>
              <a:rPr lang="en-US" baseline="0" dirty="0" smtClean="0"/>
              <a:t> ground-breaking product, but LED technology was still in its infancy. This major product upgrade leverages the rapid development of LEDs to take the product to a new level, now significantly out-performing T5 fluorescent variants.</a:t>
            </a:r>
            <a:endParaRPr lang="en-US" dirty="0" smtClean="0"/>
          </a:p>
        </p:txBody>
      </p:sp>
      <p:sp>
        <p:nvSpPr>
          <p:cNvPr id="4" name="Slide Number Placeholder 3"/>
          <p:cNvSpPr>
            <a:spLocks noGrp="1"/>
          </p:cNvSpPr>
          <p:nvPr>
            <p:ph type="sldNum" sz="quarter" idx="10"/>
          </p:nvPr>
        </p:nvSpPr>
        <p:spPr/>
        <p:txBody>
          <a:bodyPr/>
          <a:lstStyle/>
          <a:p>
            <a:fld id="{97424974-6D0F-471C-ADE7-3A6CC51A6656}"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50">
              <a:defRPr/>
            </a:pPr>
            <a:r>
              <a:rPr lang="en-US" dirty="0" smtClean="0"/>
              <a:t>Key Jump competitive strengths (existing):</a:t>
            </a:r>
            <a:r>
              <a:rPr lang="en-US" baseline="0" dirty="0" smtClean="0"/>
              <a:t> Aesthetics, lighting performance with control, options, build quality</a:t>
            </a:r>
            <a:endParaRPr lang="en-US" dirty="0" smtClean="0"/>
          </a:p>
        </p:txBody>
      </p:sp>
      <p:sp>
        <p:nvSpPr>
          <p:cNvPr id="4" name="Slide Number Placeholder 3"/>
          <p:cNvSpPr>
            <a:spLocks noGrp="1"/>
          </p:cNvSpPr>
          <p:nvPr>
            <p:ph type="sldNum" sz="quarter" idx="10"/>
          </p:nvPr>
        </p:nvSpPr>
        <p:spPr/>
        <p:txBody>
          <a:bodyPr/>
          <a:lstStyle/>
          <a:p>
            <a:fld id="{97424974-6D0F-471C-ADE7-3A6CC51A6656}"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Jump is available in 3</a:t>
            </a:r>
            <a:r>
              <a:rPr lang="en-US" baseline="0" dirty="0" smtClean="0"/>
              <a:t> housing aesthetics. </a:t>
            </a:r>
            <a:r>
              <a:rPr lang="en-US" baseline="0" dirty="0" err="1" smtClean="0"/>
              <a:t>SplashPerf</a:t>
            </a:r>
            <a:r>
              <a:rPr lang="en-US" baseline="0" dirty="0" smtClean="0"/>
              <a:t> is bold and contemporary and, even when sections are joined together, gives a continuous, uninterrupted pattern along the entire length; </a:t>
            </a:r>
            <a:r>
              <a:rPr lang="en-US" baseline="0" dirty="0" err="1" smtClean="0"/>
              <a:t>PixelPerf</a:t>
            </a:r>
            <a:r>
              <a:rPr lang="en-US" baseline="0" dirty="0" smtClean="0"/>
              <a:t> delivers a touch of sophisticated visual interest; while </a:t>
            </a:r>
            <a:r>
              <a:rPr lang="en-US" baseline="0" dirty="0" err="1" smtClean="0"/>
              <a:t>SolidSide</a:t>
            </a:r>
            <a:r>
              <a:rPr lang="en-US" baseline="0" dirty="0" smtClean="0"/>
              <a:t> is the purest form.</a:t>
            </a:r>
          </a:p>
          <a:p>
            <a:r>
              <a:rPr lang="en-US" dirty="0" smtClean="0"/>
              <a:t>There are also 3 </a:t>
            </a:r>
            <a:r>
              <a:rPr lang="en-US" baseline="0" dirty="0" smtClean="0"/>
              <a:t>signature colors: Titanium Silver, Black and White – at no additional charges or set-up fees.  All the finishes are matte textured and thermally cured polyester powder coatings that give the soft exterior envelope a subtle texture and depth.  The Titanium Silver version adds just a hint of metallic flake to give the right amount of sparkle.</a:t>
            </a:r>
          </a:p>
        </p:txBody>
      </p:sp>
      <p:sp>
        <p:nvSpPr>
          <p:cNvPr id="4" name="Slide Number Placeholder 3"/>
          <p:cNvSpPr>
            <a:spLocks noGrp="1"/>
          </p:cNvSpPr>
          <p:nvPr>
            <p:ph type="sldNum" sz="quarter" idx="10"/>
          </p:nvPr>
        </p:nvSpPr>
        <p:spPr/>
        <p:txBody>
          <a:bodyPr/>
          <a:lstStyle/>
          <a:p>
            <a:fld id="{97424974-6D0F-471C-ADE7-3A6CC51A6656}"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US" dirty="0" smtClean="0"/>
              <a:t>Suspended, surface, and wall mounted versions </a:t>
            </a:r>
            <a:r>
              <a:rPr lang="en-US" baseline="0" dirty="0" smtClean="0"/>
              <a:t>allow Jump to be integrated in almost </a:t>
            </a:r>
            <a:r>
              <a:rPr lang="en-US" dirty="0" smtClean="0"/>
              <a:t>any architectural environment or</a:t>
            </a:r>
            <a:r>
              <a:rPr lang="en-US" baseline="0" dirty="0" smtClean="0"/>
              <a:t> application where direct lighting is required.</a:t>
            </a:r>
            <a:endParaRPr lang="en-US" dirty="0" smtClean="0"/>
          </a:p>
        </p:txBody>
      </p:sp>
      <p:sp>
        <p:nvSpPr>
          <p:cNvPr id="4" name="Slide Number Placeholder 3"/>
          <p:cNvSpPr>
            <a:spLocks noGrp="1"/>
          </p:cNvSpPr>
          <p:nvPr>
            <p:ph type="sldNum" sz="quarter" idx="10"/>
          </p:nvPr>
        </p:nvSpPr>
        <p:spPr/>
        <p:txBody>
          <a:bodyPr/>
          <a:lstStyle/>
          <a:p>
            <a:fld id="{CE85E6CA-BE64-4CEB-B144-B42366D3BDC8}" type="slidenum">
              <a:rPr lang="en-US" smtClean="0"/>
              <a:t>5</a:t>
            </a:fld>
            <a:endParaRPr lang="en-US"/>
          </a:p>
        </p:txBody>
      </p:sp>
    </p:spTree>
    <p:extLst>
      <p:ext uri="{BB962C8B-B14F-4D97-AF65-F5344CB8AC3E}">
        <p14:creationId xmlns:p14="http://schemas.microsoft.com/office/powerpoint/2010/main" val="720105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Jump provides design freedom unlike anything else </a:t>
            </a:r>
            <a:r>
              <a:rPr lang="en-US" baseline="0" dirty="0" smtClean="0"/>
              <a:t>in the market. With all the possible combinations of styles, distributions, light sources, colors, patterns, J</a:t>
            </a:r>
            <a:r>
              <a:rPr lang="en-US" dirty="0" smtClean="0"/>
              <a:t>ump is</a:t>
            </a:r>
            <a:r>
              <a:rPr lang="en-US" baseline="0" dirty="0" smtClean="0"/>
              <a:t> available in over one thousand physical configurations (plus electrical options). Designers can mix and match the multitude of options and create the perfect blend to fit every area of a project.</a:t>
            </a:r>
            <a:endParaRPr lang="en-US" dirty="0"/>
          </a:p>
        </p:txBody>
      </p:sp>
      <p:sp>
        <p:nvSpPr>
          <p:cNvPr id="4" name="Slide Number Placeholder 3"/>
          <p:cNvSpPr>
            <a:spLocks noGrp="1"/>
          </p:cNvSpPr>
          <p:nvPr>
            <p:ph type="sldNum" sz="quarter" idx="10"/>
          </p:nvPr>
        </p:nvSpPr>
        <p:spPr/>
        <p:txBody>
          <a:bodyPr/>
          <a:lstStyle/>
          <a:p>
            <a:fld id="{97424974-6D0F-471C-ADE7-3A6CC51A6656}"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 it works: Biconvex</a:t>
            </a:r>
            <a:r>
              <a:rPr lang="en-US" baseline="0" dirty="0" smtClean="0"/>
              <a:t> lens + highly efficient reflectors + </a:t>
            </a:r>
            <a:r>
              <a:rPr lang="en-US" baseline="0" dirty="0" err="1" smtClean="0"/>
              <a:t>MesoOptics</a:t>
            </a:r>
            <a:r>
              <a:rPr lang="en-US" baseline="0" dirty="0" smtClean="0"/>
              <a:t> = Batwing distribution</a:t>
            </a:r>
            <a:endParaRPr lang="en-US" dirty="0" smtClean="0"/>
          </a:p>
          <a:p>
            <a:r>
              <a:rPr lang="en-US" dirty="0" smtClean="0"/>
              <a:t>Truly innovative leading edge design integrates technology and aesthetics with advanced mechanical, electronic, and thermal engineering. </a:t>
            </a:r>
          </a:p>
          <a:p>
            <a:pPr defTabSz="914350">
              <a:defRPr/>
            </a:pPr>
            <a:r>
              <a:rPr lang="en-US" baseline="0" dirty="0" smtClean="0"/>
              <a:t>This results in a highly efficacious luminaire with consistent color along a textured continuum of luminance with no direct view of the light source.</a:t>
            </a:r>
          </a:p>
        </p:txBody>
      </p:sp>
      <p:sp>
        <p:nvSpPr>
          <p:cNvPr id="4" name="Slide Number Placeholder 3"/>
          <p:cNvSpPr>
            <a:spLocks noGrp="1"/>
          </p:cNvSpPr>
          <p:nvPr>
            <p:ph type="sldNum" sz="quarter" idx="10"/>
          </p:nvPr>
        </p:nvSpPr>
        <p:spPr/>
        <p:txBody>
          <a:bodyPr/>
          <a:lstStyle/>
          <a:p>
            <a:fld id="{97424974-6D0F-471C-ADE7-3A6CC51A6656}"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50">
              <a:defRPr/>
            </a:pPr>
            <a:r>
              <a:rPr lang="en-US" dirty="0" smtClean="0"/>
              <a:t>Major upgrade:</a:t>
            </a:r>
            <a:r>
              <a:rPr lang="en-US" baseline="0" dirty="0" smtClean="0"/>
              <a:t> </a:t>
            </a:r>
            <a:r>
              <a:rPr lang="en-US" dirty="0" smtClean="0"/>
              <a:t>Greatly improved LEDs &amp; electronics; higher lumen package,</a:t>
            </a:r>
            <a:r>
              <a:rPr lang="en-US" baseline="0" dirty="0" smtClean="0"/>
              <a:t> </a:t>
            </a:r>
            <a:r>
              <a:rPr lang="en-US" dirty="0" smtClean="0"/>
              <a:t>warmer color</a:t>
            </a:r>
            <a:r>
              <a:rPr lang="en-US" baseline="0" dirty="0" smtClean="0"/>
              <a:t> temperature and other options mean new applications. N</a:t>
            </a:r>
            <a:r>
              <a:rPr lang="en-US" dirty="0" smtClean="0"/>
              <a:t>ow priced</a:t>
            </a:r>
            <a:r>
              <a:rPr lang="en-US" baseline="0" dirty="0" smtClean="0"/>
              <a:t> to challenge fluorescent dimming.</a:t>
            </a:r>
            <a:endParaRPr lang="en-US" dirty="0" smtClean="0"/>
          </a:p>
        </p:txBody>
      </p:sp>
      <p:sp>
        <p:nvSpPr>
          <p:cNvPr id="4" name="Slide Number Placeholder 3"/>
          <p:cNvSpPr>
            <a:spLocks noGrp="1"/>
          </p:cNvSpPr>
          <p:nvPr>
            <p:ph type="sldNum" sz="quarter" idx="10"/>
          </p:nvPr>
        </p:nvSpPr>
        <p:spPr/>
        <p:txBody>
          <a:bodyPr/>
          <a:lstStyle/>
          <a:p>
            <a:fld id="{97424974-6D0F-471C-ADE7-3A6CC51A6656}"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a:t>
            </a:r>
            <a:r>
              <a:rPr lang="en-US" baseline="0" dirty="0" smtClean="0"/>
              <a:t> g</a:t>
            </a:r>
            <a:r>
              <a:rPr lang="en-US" dirty="0" smtClean="0"/>
              <a:t>reat example of Jump’s strengths. In</a:t>
            </a:r>
            <a:r>
              <a:rPr lang="en-US" baseline="0" dirty="0" smtClean="0"/>
              <a:t> spite of standard ceiling height and relatively wide fixture spacing, the luminaire delivers plenty of light and extremely even lighting on the work surfaces. The resulting energy density is less than half current recommendations. Brains &amp; beauty.</a:t>
            </a:r>
            <a:endParaRPr lang="en-US" dirty="0"/>
          </a:p>
        </p:txBody>
      </p:sp>
      <p:sp>
        <p:nvSpPr>
          <p:cNvPr id="4" name="Slide Number Placeholder 3"/>
          <p:cNvSpPr>
            <a:spLocks noGrp="1"/>
          </p:cNvSpPr>
          <p:nvPr>
            <p:ph type="sldNum" sz="quarter" idx="10"/>
          </p:nvPr>
        </p:nvSpPr>
        <p:spPr/>
        <p:txBody>
          <a:bodyPr/>
          <a:lstStyle/>
          <a:p>
            <a:fld id="{97424974-6D0F-471C-ADE7-3A6CC51A6656}"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01EFDC-C556-428A-95BE-BF45A06648B3}" type="datetimeFigureOut">
              <a:rPr lang="en-US" smtClean="0"/>
              <a:pPr/>
              <a:t>10/11/2013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62372E-0F85-4CA2-A546-2D77FEE8554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001EFDC-C556-428A-95BE-BF45A06648B3}" type="datetimeFigureOut">
              <a:rPr lang="en-US" smtClean="0"/>
              <a:pPr/>
              <a:t>10/11/2013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62372E-0F85-4CA2-A546-2D77FEE8554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001EFDC-C556-428A-95BE-BF45A06648B3}" type="datetimeFigureOut">
              <a:rPr lang="en-US" smtClean="0"/>
              <a:pPr/>
              <a:t>10/11/2013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62372E-0F85-4CA2-A546-2D77FEE8554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001EFDC-C556-428A-95BE-BF45A06648B3}" type="datetimeFigureOut">
              <a:rPr lang="en-US" smtClean="0"/>
              <a:pPr/>
              <a:t>10/11/2013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62372E-0F85-4CA2-A546-2D77FEE8554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62400" y="274638"/>
            <a:ext cx="4724400" cy="944562"/>
          </a:xfrm>
          <a:prstGeom prst="rect">
            <a:avLst/>
          </a:prstGeom>
        </p:spPr>
        <p:txBody>
          <a:bodyPr/>
          <a:lstStyle>
            <a:lvl1pPr algn="r">
              <a:defRPr>
                <a:solidFill>
                  <a:schemeClr val="tx1">
                    <a:lumMod val="50000"/>
                    <a:lumOff val="5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D10B719-5767-4F17-9FED-C6F5A3306666}" type="datetimeFigureOut">
              <a:rPr lang="en-US" smtClean="0"/>
              <a:pPr/>
              <a:t>10/11/2013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9CC94-C544-436D-8D02-FABFB574CE1E}" type="slidenum">
              <a:rPr lang="en-US" smtClean="0"/>
              <a:pPr/>
              <a:t>‹#›</a:t>
            </a:fld>
            <a:endParaRPr lang="en-US"/>
          </a:p>
        </p:txBody>
      </p:sp>
    </p:spTree>
    <p:extLst>
      <p:ext uri="{BB962C8B-B14F-4D97-AF65-F5344CB8AC3E}">
        <p14:creationId xmlns:p14="http://schemas.microsoft.com/office/powerpoint/2010/main" val="1818432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01EFDC-C556-428A-95BE-BF45A06648B3}" type="datetimeFigureOut">
              <a:rPr lang="en-US" smtClean="0"/>
              <a:pPr/>
              <a:t>10/11/2013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62372E-0F85-4CA2-A546-2D77FEE85543}" type="slidenum">
              <a:rPr lang="en-US" smtClean="0"/>
              <a:pPr/>
              <a:t>‹#›</a:t>
            </a:fld>
            <a:endParaRPr lang="en-US"/>
          </a:p>
        </p:txBody>
      </p:sp>
      <p:pic>
        <p:nvPicPr>
          <p:cNvPr id="8" name="Picture 7" descr="jump2.jpg"/>
          <p:cNvPicPr>
            <a:picLocks noChangeAspect="1"/>
          </p:cNvPicPr>
          <p:nvPr userDrawn="1"/>
        </p:nvPicPr>
        <p:blipFill>
          <a:blip r:embed="rId10" cstate="print"/>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55.jpeg"/></Relationships>
</file>

<file path=ppt/slides/_rels/slide1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2.emf"/></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4.emf"/></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8156" b="9887"/>
          <a:stretch/>
        </p:blipFill>
        <p:spPr bwMode="auto">
          <a:xfrm>
            <a:off x="0" y="1201478"/>
            <a:ext cx="6858000" cy="4235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012" y="4027488"/>
            <a:ext cx="1514475" cy="150495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3898" b="17808"/>
          <a:stretch/>
        </p:blipFill>
        <p:spPr bwMode="auto">
          <a:xfrm>
            <a:off x="6705600" y="1201478"/>
            <a:ext cx="2095500" cy="4235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0327455"/>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780" y="5333999"/>
            <a:ext cx="5230442" cy="1355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p:cNvPicPr>
            <a:picLocks noChangeAspect="1" noChangeArrowheads="1"/>
          </p:cNvPicPr>
          <p:nvPr/>
        </p:nvPicPr>
        <p:blipFill>
          <a:blip r:embed="rId4" cstate="print"/>
          <a:srcRect l="10923"/>
          <a:stretch>
            <a:fillRect/>
          </a:stretch>
        </p:blipFill>
        <p:spPr bwMode="auto">
          <a:xfrm>
            <a:off x="0" y="1173956"/>
            <a:ext cx="5701222" cy="4255298"/>
          </a:xfrm>
          <a:prstGeom prst="rect">
            <a:avLst/>
          </a:prstGeom>
          <a:noFill/>
          <a:ln w="9525">
            <a:noFill/>
            <a:miter lim="800000"/>
            <a:headEnd/>
            <a:tailEnd/>
          </a:ln>
        </p:spPr>
      </p:pic>
      <p:pic>
        <p:nvPicPr>
          <p:cNvPr id="22" name="Picture 2"/>
          <p:cNvPicPr>
            <a:picLocks noChangeAspect="1" noChangeArrowheads="1"/>
          </p:cNvPicPr>
          <p:nvPr/>
        </p:nvPicPr>
        <p:blipFill>
          <a:blip r:embed="rId5" cstate="print"/>
          <a:srcRect l="1795"/>
          <a:stretch>
            <a:fillRect/>
          </a:stretch>
        </p:blipFill>
        <p:spPr bwMode="auto">
          <a:xfrm>
            <a:off x="5946038" y="2438400"/>
            <a:ext cx="3036035" cy="1889960"/>
          </a:xfrm>
          <a:prstGeom prst="rect">
            <a:avLst/>
          </a:prstGeom>
          <a:noFill/>
          <a:ln w="9525">
            <a:noFill/>
            <a:miter lim="800000"/>
            <a:headEnd/>
            <a:tailEnd/>
          </a:ln>
        </p:spPr>
      </p:pic>
      <p:sp>
        <p:nvSpPr>
          <p:cNvPr id="24" name="Rectangle 23"/>
          <p:cNvSpPr/>
          <p:nvPr/>
        </p:nvSpPr>
        <p:spPr>
          <a:xfrm>
            <a:off x="5823630" y="1143000"/>
            <a:ext cx="3158444" cy="954107"/>
          </a:xfrm>
          <a:prstGeom prst="rect">
            <a:avLst/>
          </a:prstGeom>
        </p:spPr>
        <p:txBody>
          <a:bodyPr wrap="square">
            <a:spAutoFit/>
          </a:bodyPr>
          <a:lstStyle/>
          <a:p>
            <a:pPr marL="91440" lvl="0">
              <a:buClr>
                <a:srgbClr val="EC008C"/>
              </a:buClr>
              <a:defRPr/>
            </a:pPr>
            <a:r>
              <a:rPr lang="en-US" sz="2400" dirty="0" smtClean="0">
                <a:solidFill>
                  <a:srgbClr val="EC008C"/>
                </a:solidFill>
                <a:latin typeface="Arial" pitchFamily="34" charset="0"/>
                <a:cs typeface="Arial" pitchFamily="34" charset="0"/>
              </a:rPr>
              <a:t>Library</a:t>
            </a:r>
          </a:p>
          <a:p>
            <a:pPr marL="91440">
              <a:buClr>
                <a:srgbClr val="EC008C"/>
              </a:buClr>
              <a:defRPr/>
            </a:pPr>
            <a:r>
              <a:rPr lang="en-US" sz="1600" dirty="0" smtClean="0">
                <a:solidFill>
                  <a:schemeClr val="bg1">
                    <a:lumMod val="50000"/>
                  </a:schemeClr>
                </a:solidFill>
                <a:latin typeface="Arial" pitchFamily="34" charset="0"/>
                <a:cs typeface="Arial" pitchFamily="34" charset="0"/>
              </a:rPr>
              <a:t>Luminous spaces for study and vertical stack illumination</a:t>
            </a:r>
            <a:endParaRPr lang="en-US" sz="1600" dirty="0">
              <a:solidFill>
                <a:schemeClr val="bg1">
                  <a:lumMod val="50000"/>
                </a:schemeClr>
              </a:solidFill>
              <a:latin typeface="Arial" pitchFamily="34" charset="0"/>
              <a:cs typeface="Arial" pitchFamily="34" charset="0"/>
            </a:endParaRPr>
          </a:p>
        </p:txBody>
      </p:sp>
      <p:pic>
        <p:nvPicPr>
          <p:cNvPr id="717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4610708"/>
            <a:ext cx="3123122" cy="1462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135711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181599"/>
            <a:ext cx="5257800" cy="1417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5"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l="771"/>
          <a:stretch/>
        </p:blipFill>
        <p:spPr bwMode="auto">
          <a:xfrm>
            <a:off x="0" y="990600"/>
            <a:ext cx="5519737" cy="4324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5562600" y="990600"/>
            <a:ext cx="3419474" cy="954107"/>
          </a:xfrm>
          <a:prstGeom prst="rect">
            <a:avLst/>
          </a:prstGeom>
        </p:spPr>
        <p:txBody>
          <a:bodyPr wrap="square">
            <a:spAutoFit/>
          </a:bodyPr>
          <a:lstStyle/>
          <a:p>
            <a:pPr marL="91440" lvl="0">
              <a:buClr>
                <a:srgbClr val="EC008C"/>
              </a:buClr>
              <a:defRPr/>
            </a:pPr>
            <a:r>
              <a:rPr lang="en-US" sz="2400" dirty="0" smtClean="0">
                <a:solidFill>
                  <a:srgbClr val="EC008C"/>
                </a:solidFill>
                <a:latin typeface="Arial" pitchFamily="34" charset="0"/>
                <a:cs typeface="Arial" pitchFamily="34" charset="0"/>
              </a:rPr>
              <a:t>Boardroom</a:t>
            </a:r>
          </a:p>
          <a:p>
            <a:pPr marL="91440" lvl="0">
              <a:buClr>
                <a:srgbClr val="EC008C"/>
              </a:buClr>
              <a:defRPr/>
            </a:pPr>
            <a:r>
              <a:rPr lang="en-US" sz="1600" dirty="0" smtClean="0">
                <a:solidFill>
                  <a:schemeClr val="bg1">
                    <a:lumMod val="50000"/>
                  </a:schemeClr>
                </a:solidFill>
                <a:latin typeface="Arial" pitchFamily="34" charset="0"/>
                <a:cs typeface="Arial" pitchFamily="34" charset="0"/>
              </a:rPr>
              <a:t>Clean white light without glare for conversation areas</a:t>
            </a:r>
            <a:endParaRPr lang="en-US" sz="1600" dirty="0">
              <a:solidFill>
                <a:schemeClr val="bg1">
                  <a:lumMod val="50000"/>
                </a:schemeClr>
              </a:solidFill>
              <a:latin typeface="Arial" pitchFamily="34" charset="0"/>
              <a:cs typeface="Arial" pitchFamily="34" charset="0"/>
            </a:endParaRPr>
          </a:p>
        </p:txBody>
      </p:sp>
      <p:pic>
        <p:nvPicPr>
          <p:cNvPr id="4102"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8469"/>
          <a:stretch/>
        </p:blipFill>
        <p:spPr bwMode="auto">
          <a:xfrm>
            <a:off x="5715000" y="2286000"/>
            <a:ext cx="3267074" cy="2022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4074" y="4800600"/>
            <a:ext cx="3048000" cy="1260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724400" y="6550968"/>
            <a:ext cx="1163139" cy="230832"/>
          </a:xfrm>
          <a:prstGeom prst="rect">
            <a:avLst/>
          </a:prstGeom>
          <a:noFill/>
        </p:spPr>
        <p:txBody>
          <a:bodyPr wrap="none" lIns="45720" rIns="45720" rtlCol="0">
            <a:spAutoFit/>
          </a:bodyPr>
          <a:lstStyle/>
          <a:p>
            <a:r>
              <a:rPr lang="en-US" sz="900" dirty="0" smtClean="0">
                <a:latin typeface="Arial" pitchFamily="34" charset="0"/>
                <a:cs typeface="Arial" pitchFamily="34" charset="0"/>
              </a:rPr>
              <a:t>*On boardroom table</a:t>
            </a:r>
          </a:p>
        </p:txBody>
      </p:sp>
    </p:spTree>
    <p:extLst>
      <p:ext uri="{BB962C8B-B14F-4D97-AF65-F5344CB8AC3E}">
        <p14:creationId xmlns:p14="http://schemas.microsoft.com/office/powerpoint/2010/main" val="175196703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5562600"/>
            <a:ext cx="4724400" cy="1065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5766954" y="1120914"/>
            <a:ext cx="3186546" cy="707886"/>
          </a:xfrm>
          <a:prstGeom prst="rect">
            <a:avLst/>
          </a:prstGeom>
        </p:spPr>
        <p:txBody>
          <a:bodyPr wrap="square">
            <a:spAutoFit/>
          </a:bodyPr>
          <a:lstStyle/>
          <a:p>
            <a:pPr marL="91440" lvl="0">
              <a:buClr>
                <a:srgbClr val="EC008C"/>
              </a:buClr>
              <a:defRPr/>
            </a:pPr>
            <a:r>
              <a:rPr lang="en-US" sz="2400" dirty="0" smtClean="0">
                <a:solidFill>
                  <a:srgbClr val="EC008C"/>
                </a:solidFill>
                <a:latin typeface="Arial" pitchFamily="34" charset="0"/>
                <a:cs typeface="Arial" pitchFamily="34" charset="0"/>
              </a:rPr>
              <a:t>Corridor</a:t>
            </a:r>
          </a:p>
          <a:p>
            <a:pPr marL="91440" lvl="0">
              <a:buClr>
                <a:srgbClr val="EC008C"/>
              </a:buClr>
              <a:defRPr/>
            </a:pPr>
            <a:r>
              <a:rPr lang="en-US" sz="1600" dirty="0" smtClean="0">
                <a:solidFill>
                  <a:schemeClr val="bg1">
                    <a:lumMod val="50000"/>
                  </a:schemeClr>
                </a:solidFill>
                <a:latin typeface="Arial" pitchFamily="34" charset="0"/>
                <a:cs typeface="Arial" pitchFamily="34" charset="0"/>
              </a:rPr>
              <a:t>Asymmetric meets aesthetic</a:t>
            </a:r>
            <a:endParaRPr lang="en-US" sz="1600" dirty="0">
              <a:solidFill>
                <a:schemeClr val="bg1">
                  <a:lumMod val="50000"/>
                </a:schemeClr>
              </a:solidFill>
              <a:latin typeface="Arial" pitchFamily="34" charset="0"/>
              <a:cs typeface="Arial" pitchFamily="34" charset="0"/>
            </a:endParaRPr>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459354"/>
            <a:ext cx="3009899" cy="1655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66799"/>
            <a:ext cx="5638800" cy="4468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599" y="4572000"/>
            <a:ext cx="3034507" cy="1337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2322024"/>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5" name="Picture 5"/>
          <p:cNvPicPr>
            <a:picLocks noChangeAspect="1" noChangeArrowheads="1"/>
          </p:cNvPicPr>
          <p:nvPr/>
        </p:nvPicPr>
        <p:blipFill>
          <a:blip r:embed="rId3" cstate="print"/>
          <a:srcRect/>
          <a:stretch>
            <a:fillRect/>
          </a:stretch>
        </p:blipFill>
        <p:spPr bwMode="auto">
          <a:xfrm>
            <a:off x="5914309" y="2362200"/>
            <a:ext cx="3067764" cy="1898841"/>
          </a:xfrm>
          <a:prstGeom prst="rect">
            <a:avLst/>
          </a:prstGeom>
          <a:noFill/>
          <a:ln w="9525">
            <a:noFill/>
            <a:miter lim="800000"/>
            <a:headEnd/>
            <a:tailEnd/>
          </a:ln>
        </p:spPr>
      </p:pic>
      <p:sp>
        <p:nvSpPr>
          <p:cNvPr id="11" name="Rectangle 10"/>
          <p:cNvSpPr/>
          <p:nvPr/>
        </p:nvSpPr>
        <p:spPr>
          <a:xfrm>
            <a:off x="5791200" y="1143000"/>
            <a:ext cx="3190874" cy="954107"/>
          </a:xfrm>
          <a:prstGeom prst="rect">
            <a:avLst/>
          </a:prstGeom>
        </p:spPr>
        <p:txBody>
          <a:bodyPr wrap="square">
            <a:spAutoFit/>
          </a:bodyPr>
          <a:lstStyle/>
          <a:p>
            <a:pPr marL="91440" lvl="0">
              <a:buClr>
                <a:srgbClr val="EC008C"/>
              </a:buClr>
              <a:defRPr/>
            </a:pPr>
            <a:r>
              <a:rPr lang="en-US" sz="2400" dirty="0" smtClean="0">
                <a:solidFill>
                  <a:srgbClr val="EC008C"/>
                </a:solidFill>
                <a:latin typeface="Arial" pitchFamily="34" charset="0"/>
                <a:cs typeface="Arial" pitchFamily="34" charset="0"/>
              </a:rPr>
              <a:t>Office</a:t>
            </a:r>
          </a:p>
          <a:p>
            <a:pPr marL="91440" lvl="0">
              <a:buClr>
                <a:srgbClr val="EC008C"/>
              </a:buClr>
              <a:defRPr/>
            </a:pPr>
            <a:r>
              <a:rPr lang="en-US" sz="1600" dirty="0" smtClean="0">
                <a:solidFill>
                  <a:schemeClr val="bg1">
                    <a:lumMod val="50000"/>
                  </a:schemeClr>
                </a:solidFill>
                <a:latin typeface="Arial" pitchFamily="34" charset="0"/>
                <a:cs typeface="Arial" pitchFamily="34" charset="0"/>
              </a:rPr>
              <a:t>Visual comfort, refined design, minimum energy</a:t>
            </a:r>
            <a:endParaRPr lang="en-US" sz="1600" dirty="0">
              <a:solidFill>
                <a:schemeClr val="bg1">
                  <a:lumMod val="50000"/>
                </a:schemeClr>
              </a:solidFill>
              <a:latin typeface="Arial" pitchFamily="34" charset="0"/>
              <a:cs typeface="Arial" pitchFamily="34" charset="0"/>
            </a:endParaRP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5257800"/>
            <a:ext cx="5105400" cy="1317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436" r="-1"/>
          <a:stretch/>
        </p:blipFill>
        <p:spPr bwMode="auto">
          <a:xfrm>
            <a:off x="0" y="1066800"/>
            <a:ext cx="5567362"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4028" y="4604146"/>
            <a:ext cx="2801372" cy="1307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9777038"/>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257800"/>
            <a:ext cx="5257800" cy="1386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a:blip r:embed="rId4" cstate="print"/>
          <a:srcRect r="12368"/>
          <a:stretch>
            <a:fillRect/>
          </a:stretch>
        </p:blipFill>
        <p:spPr bwMode="auto">
          <a:xfrm>
            <a:off x="-2118" y="1008062"/>
            <a:ext cx="5869517" cy="4402138"/>
          </a:xfrm>
          <a:prstGeom prst="rect">
            <a:avLst/>
          </a:prstGeom>
          <a:noFill/>
          <a:ln w="9525">
            <a:noFill/>
            <a:miter lim="800000"/>
            <a:headEnd/>
            <a:tailEnd/>
          </a:ln>
        </p:spPr>
      </p:pic>
      <p:pic>
        <p:nvPicPr>
          <p:cNvPr id="17" name="Picture 2"/>
          <p:cNvPicPr>
            <a:picLocks noChangeAspect="1" noChangeArrowheads="1"/>
          </p:cNvPicPr>
          <p:nvPr/>
        </p:nvPicPr>
        <p:blipFill>
          <a:blip r:embed="rId5" cstate="print"/>
          <a:srcRect b="16780"/>
          <a:stretch>
            <a:fillRect/>
          </a:stretch>
        </p:blipFill>
        <p:spPr bwMode="auto">
          <a:xfrm>
            <a:off x="6057026" y="2514600"/>
            <a:ext cx="2887857" cy="1790296"/>
          </a:xfrm>
          <a:prstGeom prst="rect">
            <a:avLst/>
          </a:prstGeom>
          <a:noFill/>
          <a:ln w="9525">
            <a:noFill/>
            <a:miter lim="800000"/>
            <a:headEnd/>
            <a:tailEnd/>
          </a:ln>
        </p:spPr>
      </p:pic>
      <p:sp>
        <p:nvSpPr>
          <p:cNvPr id="23" name="Rectangle 22"/>
          <p:cNvSpPr/>
          <p:nvPr/>
        </p:nvSpPr>
        <p:spPr>
          <a:xfrm>
            <a:off x="5958597" y="1066800"/>
            <a:ext cx="2956803" cy="954107"/>
          </a:xfrm>
          <a:prstGeom prst="rect">
            <a:avLst/>
          </a:prstGeom>
        </p:spPr>
        <p:txBody>
          <a:bodyPr wrap="square">
            <a:spAutoFit/>
          </a:bodyPr>
          <a:lstStyle/>
          <a:p>
            <a:pPr marL="91440" lvl="0">
              <a:buClr>
                <a:srgbClr val="EC008C"/>
              </a:buClr>
              <a:defRPr/>
            </a:pPr>
            <a:r>
              <a:rPr lang="en-US" sz="2400" dirty="0" smtClean="0">
                <a:solidFill>
                  <a:srgbClr val="EC008C"/>
                </a:solidFill>
                <a:latin typeface="Arial" pitchFamily="34" charset="0"/>
                <a:cs typeface="Arial" pitchFamily="34" charset="0"/>
              </a:rPr>
              <a:t>Health</a:t>
            </a:r>
          </a:p>
          <a:p>
            <a:pPr marL="91440">
              <a:buClr>
                <a:srgbClr val="EC008C"/>
              </a:buClr>
              <a:defRPr/>
            </a:pPr>
            <a:r>
              <a:rPr lang="en-US" sz="1600" dirty="0" smtClean="0">
                <a:solidFill>
                  <a:schemeClr val="bg1">
                    <a:lumMod val="50000"/>
                  </a:schemeClr>
                </a:solidFill>
                <a:latin typeface="Arial" pitchFamily="34" charset="0"/>
                <a:cs typeface="Arial" pitchFamily="34" charset="0"/>
              </a:rPr>
              <a:t>Enhancing people’s environment &amp; well-being</a:t>
            </a:r>
            <a:endParaRPr lang="en-US" sz="1600" dirty="0">
              <a:solidFill>
                <a:schemeClr val="bg1">
                  <a:lumMod val="50000"/>
                </a:schemeClr>
              </a:solidFill>
              <a:latin typeface="Arial" pitchFamily="34" charset="0"/>
              <a:cs typeface="Arial" pitchFamily="34" charset="0"/>
            </a:endParaRPr>
          </a:p>
        </p:txBody>
      </p:sp>
      <p:pic>
        <p:nvPicPr>
          <p:cNvPr id="819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8597" y="4616042"/>
            <a:ext cx="3121903" cy="1477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578591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 y="5390870"/>
            <a:ext cx="4951021" cy="109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534"/>
          <a:stretch/>
        </p:blipFill>
        <p:spPr bwMode="auto">
          <a:xfrm>
            <a:off x="0" y="990599"/>
            <a:ext cx="5560621" cy="439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5715000" y="1066800"/>
            <a:ext cx="3186620" cy="707886"/>
          </a:xfrm>
          <a:prstGeom prst="rect">
            <a:avLst/>
          </a:prstGeom>
        </p:spPr>
        <p:txBody>
          <a:bodyPr wrap="square">
            <a:spAutoFit/>
          </a:bodyPr>
          <a:lstStyle/>
          <a:p>
            <a:pPr marL="91440" lvl="0">
              <a:buClr>
                <a:srgbClr val="EC008C"/>
              </a:buClr>
              <a:defRPr/>
            </a:pPr>
            <a:r>
              <a:rPr lang="en-US" sz="2400" dirty="0" smtClean="0">
                <a:solidFill>
                  <a:srgbClr val="EC008C"/>
                </a:solidFill>
                <a:latin typeface="Arial" pitchFamily="34" charset="0"/>
                <a:cs typeface="Arial" pitchFamily="34" charset="0"/>
              </a:rPr>
              <a:t>Retail</a:t>
            </a:r>
          </a:p>
          <a:p>
            <a:pPr marL="91440">
              <a:buClr>
                <a:srgbClr val="EC008C"/>
              </a:buClr>
              <a:defRPr/>
            </a:pPr>
            <a:r>
              <a:rPr lang="en-US" sz="1600" dirty="0">
                <a:solidFill>
                  <a:schemeClr val="bg1">
                    <a:lumMod val="50000"/>
                  </a:schemeClr>
                </a:solidFill>
                <a:latin typeface="Arial" pitchFamily="34" charset="0"/>
                <a:cs typeface="Arial" pitchFamily="34" charset="0"/>
              </a:rPr>
              <a:t>Design detail &amp; dynamic spaces</a:t>
            </a:r>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2488" y="2133600"/>
            <a:ext cx="3139131" cy="173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4429579"/>
            <a:ext cx="2958019" cy="1437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800600" y="6550968"/>
            <a:ext cx="932307" cy="230832"/>
          </a:xfrm>
          <a:prstGeom prst="rect">
            <a:avLst/>
          </a:prstGeom>
          <a:noFill/>
        </p:spPr>
        <p:txBody>
          <a:bodyPr wrap="none" lIns="45720" rIns="45720" rtlCol="0">
            <a:spAutoFit/>
          </a:bodyPr>
          <a:lstStyle/>
          <a:p>
            <a:r>
              <a:rPr lang="en-US" sz="900" dirty="0" smtClean="0">
                <a:latin typeface="Arial" pitchFamily="34" charset="0"/>
                <a:cs typeface="Arial" pitchFamily="34" charset="0"/>
              </a:rPr>
              <a:t>*On bar surface</a:t>
            </a:r>
          </a:p>
        </p:txBody>
      </p:sp>
    </p:spTree>
    <p:extLst>
      <p:ext uri="{BB962C8B-B14F-4D97-AF65-F5344CB8AC3E}">
        <p14:creationId xmlns:p14="http://schemas.microsoft.com/office/powerpoint/2010/main" val="88217902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304800" y="914400"/>
            <a:ext cx="4572000" cy="461665"/>
          </a:xfrm>
          <a:prstGeom prst="rect">
            <a:avLst/>
          </a:prstGeom>
        </p:spPr>
        <p:txBody>
          <a:bodyPr>
            <a:spAutoFit/>
          </a:bodyPr>
          <a:lstStyle/>
          <a:p>
            <a:pPr marL="342900" lvl="0" indent="-342900">
              <a:spcBef>
                <a:spcPct val="20000"/>
              </a:spcBef>
              <a:buClr>
                <a:srgbClr val="EC008C"/>
              </a:buClr>
              <a:defRPr/>
            </a:pPr>
            <a:r>
              <a:rPr lang="en-US" sz="2400" dirty="0" smtClean="0">
                <a:solidFill>
                  <a:srgbClr val="EC008C"/>
                </a:solidFill>
                <a:latin typeface="Arial" pitchFamily="34" charset="0"/>
                <a:cs typeface="Arial" pitchFamily="34" charset="0"/>
              </a:rPr>
              <a:t>Jump LED Compared</a:t>
            </a:r>
            <a:endParaRPr lang="en-US" sz="2400" dirty="0">
              <a:solidFill>
                <a:srgbClr val="EC008C"/>
              </a:solidFill>
              <a:latin typeface="Arial" pitchFamily="34" charset="0"/>
              <a:cs typeface="Arial"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699944483"/>
              </p:ext>
            </p:extLst>
          </p:nvPr>
        </p:nvGraphicFramePr>
        <p:xfrm>
          <a:off x="340243" y="1447800"/>
          <a:ext cx="7889358" cy="4869234"/>
        </p:xfrm>
        <a:graphic>
          <a:graphicData uri="http://schemas.openxmlformats.org/drawingml/2006/table">
            <a:tbl>
              <a:tblPr/>
              <a:tblGrid>
                <a:gridCol w="430475"/>
                <a:gridCol w="1874024"/>
                <a:gridCol w="2841658"/>
                <a:gridCol w="2743201"/>
              </a:tblGrid>
              <a:tr h="215557">
                <a:tc gridSpan="2">
                  <a:txBody>
                    <a:bodyPr/>
                    <a:lstStyle/>
                    <a:p>
                      <a:pPr algn="l" fontAlgn="ctr"/>
                      <a:r>
                        <a:rPr lang="en-US" sz="1400" b="1" i="0" u="none" strike="noStrike" dirty="0">
                          <a:solidFill>
                            <a:srgbClr val="000000"/>
                          </a:solidFill>
                          <a:effectLst/>
                          <a:latin typeface="Arial"/>
                        </a:rPr>
                        <a:t>Product</a:t>
                      </a:r>
                    </a:p>
                  </a:txBody>
                  <a:tcPr marL="0" marR="0" marT="0" marB="0" anchor="ctr">
                    <a:lnL>
                      <a:noFill/>
                    </a:lnL>
                    <a:lnR w="6350" cap="flat" cmpd="sng" algn="ctr">
                      <a:solidFill>
                        <a:schemeClr val="tx2"/>
                      </a:solidFill>
                      <a:prstDash val="sysDot"/>
                      <a:round/>
                      <a:headEnd type="none" w="med" len="med"/>
                      <a:tailEnd type="none" w="med" len="med"/>
                    </a:lnR>
                    <a:lnT w="6350" cap="flat" cmpd="sng" algn="ctr">
                      <a:solidFill>
                        <a:srgbClr val="0070C0"/>
                      </a:solidFill>
                      <a:prstDash val="solid"/>
                      <a:round/>
                      <a:headEnd type="none" w="med" len="med"/>
                      <a:tailEnd type="none" w="med" len="med"/>
                    </a:lnT>
                    <a:lnB>
                      <a:noFill/>
                    </a:lnB>
                  </a:tcPr>
                </a:tc>
                <a:tc hMerge="1">
                  <a:txBody>
                    <a:bodyPr/>
                    <a:lstStyle/>
                    <a:p>
                      <a:endParaRPr lang="en-US"/>
                    </a:p>
                  </a:txBody>
                  <a:tcPr/>
                </a:tc>
                <a:tc>
                  <a:txBody>
                    <a:bodyPr/>
                    <a:lstStyle/>
                    <a:p>
                      <a:pPr algn="ctr" fontAlgn="ctr"/>
                      <a:r>
                        <a:rPr lang="en-US" sz="1400" b="1" i="0" u="none" strike="noStrike" dirty="0">
                          <a:solidFill>
                            <a:srgbClr val="000000"/>
                          </a:solidFill>
                          <a:effectLst/>
                          <a:latin typeface="Arial"/>
                        </a:rPr>
                        <a:t>Jump</a:t>
                      </a:r>
                    </a:p>
                  </a:txBody>
                  <a:tcPr marL="0" marR="0" marT="0" marB="0" anchor="ctr">
                    <a:lnL w="6350" cap="flat" cmpd="sng" algn="ctr">
                      <a:solidFill>
                        <a:schemeClr val="tx2"/>
                      </a:solidFill>
                      <a:prstDash val="sysDot"/>
                      <a:round/>
                      <a:headEnd type="none" w="med" len="med"/>
                      <a:tailEnd type="none" w="med" len="med"/>
                    </a:lnL>
                    <a:lnR w="6350" cap="flat" cmpd="sng" algn="ctr">
                      <a:solidFill>
                        <a:schemeClr val="tx2"/>
                      </a:solidFill>
                      <a:prstDash val="sysDot"/>
                      <a:round/>
                      <a:headEnd type="none" w="med" len="med"/>
                      <a:tailEnd type="none" w="med" len="med"/>
                    </a:lnR>
                    <a:lnT w="6350" cap="flat" cmpd="sng" algn="ctr">
                      <a:solidFill>
                        <a:srgbClr val="0070C0"/>
                      </a:solidFill>
                      <a:prstDash val="solid"/>
                      <a:round/>
                      <a:headEnd type="none" w="med" len="med"/>
                      <a:tailEnd type="none" w="med" len="med"/>
                    </a:lnT>
                    <a:lnB>
                      <a:noFill/>
                    </a:lnB>
                  </a:tcPr>
                </a:tc>
                <a:tc>
                  <a:txBody>
                    <a:bodyPr/>
                    <a:lstStyle/>
                    <a:p>
                      <a:pPr algn="ctr" fontAlgn="ctr"/>
                      <a:r>
                        <a:rPr lang="en-US" sz="1400" b="1" i="0" u="none" strike="noStrike" dirty="0" smtClean="0">
                          <a:solidFill>
                            <a:srgbClr val="000000"/>
                          </a:solidFill>
                          <a:effectLst/>
                          <a:latin typeface="Arial"/>
                        </a:rPr>
                        <a:t>Typical</a:t>
                      </a:r>
                      <a:r>
                        <a:rPr lang="en-US" sz="1400" b="1" i="0" u="none" strike="noStrike" baseline="0" dirty="0" smtClean="0">
                          <a:solidFill>
                            <a:srgbClr val="000000"/>
                          </a:solidFill>
                          <a:effectLst/>
                          <a:latin typeface="Arial"/>
                        </a:rPr>
                        <a:t> </a:t>
                      </a:r>
                      <a:r>
                        <a:rPr lang="en-US" sz="1400" b="1" i="0" u="none" strike="noStrike" dirty="0" smtClean="0">
                          <a:solidFill>
                            <a:srgbClr val="000000"/>
                          </a:solidFill>
                          <a:effectLst/>
                          <a:latin typeface="Arial"/>
                        </a:rPr>
                        <a:t>Suspended Slot</a:t>
                      </a:r>
                      <a:endParaRPr lang="en-US" sz="1400" b="1" i="0" u="none" strike="noStrike" dirty="0">
                        <a:solidFill>
                          <a:srgbClr val="000000"/>
                        </a:solidFill>
                        <a:effectLst/>
                        <a:latin typeface="Arial"/>
                      </a:endParaRPr>
                    </a:p>
                  </a:txBody>
                  <a:tcPr marL="0" marR="0" marT="0" marB="0" anchor="ctr">
                    <a:lnL w="6350" cap="flat" cmpd="sng" algn="ctr">
                      <a:solidFill>
                        <a:schemeClr val="tx2"/>
                      </a:solidFill>
                      <a:prstDash val="sysDot"/>
                      <a:round/>
                      <a:headEnd type="none" w="med" len="med"/>
                      <a:tailEnd type="none" w="med" len="med"/>
                    </a:lnL>
                    <a:lnR w="6350" cap="flat" cmpd="sng" algn="ctr">
                      <a:solidFill>
                        <a:srgbClr val="0070C0"/>
                      </a:solidFill>
                      <a:prstDash val="dot"/>
                      <a:round/>
                      <a:headEnd type="none" w="med" len="med"/>
                      <a:tailEnd type="none" w="med" len="med"/>
                    </a:lnR>
                    <a:lnT w="6350" cap="flat" cmpd="sng" algn="ctr">
                      <a:solidFill>
                        <a:srgbClr val="0070C0"/>
                      </a:solidFill>
                      <a:prstDash val="solid"/>
                      <a:round/>
                      <a:headEnd type="none" w="med" len="med"/>
                      <a:tailEnd type="none" w="med" len="med"/>
                    </a:lnT>
                    <a:lnB>
                      <a:noFill/>
                    </a:lnB>
                  </a:tcPr>
                </a:tc>
              </a:tr>
              <a:tr h="747425">
                <a:tc>
                  <a:txBody>
                    <a:bodyPr/>
                    <a:lstStyle/>
                    <a:p>
                      <a:pPr algn="l" fontAlgn="ctr"/>
                      <a:endParaRPr lang="en-US" sz="1400" b="1" i="0" u="none" strike="noStrike" dirty="0">
                        <a:solidFill>
                          <a:srgbClr val="000000"/>
                        </a:solidFill>
                        <a:effectLst/>
                        <a:latin typeface="Arial"/>
                      </a:endParaRPr>
                    </a:p>
                  </a:txBody>
                  <a:tcPr marL="0" marR="0" marT="0" marB="0" anchor="ctr">
                    <a:lnL>
                      <a:noFill/>
                    </a:lnL>
                    <a:lnR w="6350" cap="flat" cmpd="sng" algn="ctr">
                      <a:noFill/>
                      <a:prstDash val="sysDot"/>
                      <a:round/>
                      <a:headEnd type="none" w="med" len="med"/>
                      <a:tailEnd type="none" w="med" len="med"/>
                    </a:lnR>
                    <a:lnT>
                      <a:noFill/>
                    </a:lnT>
                    <a:lnB>
                      <a:noFill/>
                    </a:lnB>
                  </a:tcPr>
                </a:tc>
                <a:tc>
                  <a:txBody>
                    <a:bodyPr/>
                    <a:lstStyle/>
                    <a:p>
                      <a:pPr algn="l" fontAlgn="ctr"/>
                      <a:endParaRPr lang="en-US" sz="1400" b="1" i="0" u="none" strike="noStrike" dirty="0">
                        <a:solidFill>
                          <a:srgbClr val="000000"/>
                        </a:solidFill>
                        <a:effectLst/>
                        <a:latin typeface="Arial"/>
                      </a:endParaRPr>
                    </a:p>
                  </a:txBody>
                  <a:tcPr marL="0" marR="0" marT="0" marB="0" anchor="ctr">
                    <a:lnL w="6350" cap="flat" cmpd="sng" algn="ctr">
                      <a:noFill/>
                      <a:prstDash val="sysDot"/>
                      <a:round/>
                      <a:headEnd type="none" w="med" len="med"/>
                      <a:tailEnd type="none" w="med" len="med"/>
                    </a:lnL>
                    <a:lnR w="6350" cap="flat" cmpd="sng" algn="ctr">
                      <a:solidFill>
                        <a:schemeClr val="tx2"/>
                      </a:solidFill>
                      <a:prstDash val="sysDot"/>
                      <a:round/>
                      <a:headEnd type="none" w="med" len="med"/>
                      <a:tailEnd type="none" w="med" len="med"/>
                    </a:lnR>
                    <a:lnT>
                      <a:noFill/>
                    </a:lnT>
                    <a:lnB>
                      <a:noFill/>
                    </a:lnB>
                  </a:tcPr>
                </a:tc>
                <a:tc>
                  <a:txBody>
                    <a:bodyPr/>
                    <a:lstStyle/>
                    <a:p>
                      <a:pPr algn="ctr" fontAlgn="ctr"/>
                      <a:endParaRPr lang="en-US" sz="1400" b="1" i="0" u="none" strike="noStrike" dirty="0">
                        <a:solidFill>
                          <a:srgbClr val="000000"/>
                        </a:solidFill>
                        <a:effectLst/>
                        <a:latin typeface="Arial"/>
                      </a:endParaRPr>
                    </a:p>
                  </a:txBody>
                  <a:tcPr marL="0" marR="0" marT="0" marB="0" anchor="ctr">
                    <a:lnL w="6350" cap="flat" cmpd="sng" algn="ctr">
                      <a:solidFill>
                        <a:schemeClr val="tx2"/>
                      </a:solidFill>
                      <a:prstDash val="sysDot"/>
                      <a:round/>
                      <a:headEnd type="none" w="med" len="med"/>
                      <a:tailEnd type="none" w="med" len="med"/>
                    </a:lnL>
                    <a:lnR w="6350" cap="flat" cmpd="sng" algn="ctr">
                      <a:solidFill>
                        <a:schemeClr val="tx2"/>
                      </a:solidFill>
                      <a:prstDash val="sysDot"/>
                      <a:round/>
                      <a:headEnd type="none" w="med" len="med"/>
                      <a:tailEnd type="none" w="med" len="med"/>
                    </a:lnR>
                    <a:lnT>
                      <a:noFill/>
                    </a:lnT>
                    <a:lnB>
                      <a:noFill/>
                    </a:lnB>
                  </a:tcPr>
                </a:tc>
                <a:tc>
                  <a:txBody>
                    <a:bodyPr/>
                    <a:lstStyle/>
                    <a:p>
                      <a:pPr algn="l" fontAlgn="b"/>
                      <a:endParaRPr lang="en-US" sz="1400" b="0" i="0" u="none" strike="noStrike" dirty="0">
                        <a:solidFill>
                          <a:srgbClr val="000000"/>
                        </a:solidFill>
                        <a:effectLst/>
                        <a:latin typeface="Calibri"/>
                      </a:endParaRPr>
                    </a:p>
                  </a:txBody>
                  <a:tcPr marL="0" marR="0" marT="0" marB="0" anchor="b">
                    <a:lnL w="6350" cap="flat" cmpd="sng" algn="ctr">
                      <a:solidFill>
                        <a:schemeClr val="tx2"/>
                      </a:solidFill>
                      <a:prstDash val="sysDot"/>
                      <a:round/>
                      <a:headEnd type="none" w="med" len="med"/>
                      <a:tailEnd type="none" w="med" len="med"/>
                    </a:lnL>
                    <a:lnR>
                      <a:noFill/>
                    </a:lnR>
                    <a:lnT>
                      <a:noFill/>
                    </a:lnT>
                    <a:lnB>
                      <a:noFill/>
                    </a:lnB>
                  </a:tcPr>
                </a:tc>
              </a:tr>
              <a:tr h="215557">
                <a:tc gridSpan="2">
                  <a:txBody>
                    <a:bodyPr/>
                    <a:lstStyle/>
                    <a:p>
                      <a:pPr algn="l" fontAlgn="ctr"/>
                      <a:r>
                        <a:rPr lang="en-US" sz="1400" b="1" i="0" u="none" strike="noStrike" dirty="0">
                          <a:solidFill>
                            <a:srgbClr val="000000"/>
                          </a:solidFill>
                          <a:effectLst/>
                          <a:latin typeface="Arial"/>
                        </a:rPr>
                        <a:t>Aesthetics</a:t>
                      </a:r>
                    </a:p>
                  </a:txBody>
                  <a:tcPr marL="0" marR="0" marT="0" marB="0" anchor="ctr">
                    <a:lnL>
                      <a:noFill/>
                    </a:lnL>
                    <a:lnR w="6350" cap="flat" cmpd="sng" algn="ctr">
                      <a:solidFill>
                        <a:schemeClr val="tx2"/>
                      </a:solidFill>
                      <a:prstDash val="sysDot"/>
                      <a:round/>
                      <a:headEnd type="none" w="med" len="med"/>
                      <a:tailEnd type="none" w="med" len="med"/>
                    </a:lnR>
                    <a:lnT w="6350" cap="flat" cmpd="sng" algn="ctr">
                      <a:noFill/>
                      <a:prstDash val="sysDot"/>
                      <a:round/>
                      <a:headEnd type="none" w="med" len="med"/>
                      <a:tailEnd type="none" w="med" len="med"/>
                    </a:lnT>
                    <a:lnB>
                      <a:noFill/>
                    </a:lnB>
                    <a:solidFill>
                      <a:srgbClr val="DCE6F1"/>
                    </a:solidFill>
                  </a:tcPr>
                </a:tc>
                <a:tc hMerge="1">
                  <a:txBody>
                    <a:bodyPr/>
                    <a:lstStyle/>
                    <a:p>
                      <a:endParaRPr lang="en-US"/>
                    </a:p>
                  </a:txBody>
                  <a:tcPr/>
                </a:tc>
                <a:tc>
                  <a:txBody>
                    <a:bodyPr/>
                    <a:lstStyle/>
                    <a:p>
                      <a:pPr algn="ctr" fontAlgn="ctr"/>
                      <a:r>
                        <a:rPr lang="en-US" sz="1400" b="1" i="0" u="none" strike="noStrike" dirty="0">
                          <a:solidFill>
                            <a:srgbClr val="000000"/>
                          </a:solidFill>
                          <a:effectLst/>
                          <a:latin typeface="Arial"/>
                        </a:rPr>
                        <a:t> </a:t>
                      </a:r>
                    </a:p>
                  </a:txBody>
                  <a:tcPr marL="0" marR="0" marT="0" marB="0" anchor="ctr">
                    <a:lnL w="6350" cap="flat" cmpd="sng" algn="ctr">
                      <a:solidFill>
                        <a:schemeClr val="tx2"/>
                      </a:solidFill>
                      <a:prstDash val="sysDot"/>
                      <a:round/>
                      <a:headEnd type="none" w="med" len="med"/>
                      <a:tailEnd type="none" w="med" len="med"/>
                    </a:lnL>
                    <a:lnR w="6350" cap="flat" cmpd="sng" algn="ctr">
                      <a:solidFill>
                        <a:schemeClr val="tx2"/>
                      </a:solidFill>
                      <a:prstDash val="sysDot"/>
                      <a:round/>
                      <a:headEnd type="none" w="med" len="med"/>
                      <a:tailEnd type="none" w="med" len="med"/>
                    </a:lnR>
                    <a:lnT w="6350" cap="flat" cmpd="sng" algn="ctr">
                      <a:noFill/>
                      <a:prstDash val="sysDot"/>
                      <a:round/>
                      <a:headEnd type="none" w="med" len="med"/>
                      <a:tailEnd type="none" w="med" len="med"/>
                    </a:lnT>
                    <a:lnB>
                      <a:noFill/>
                    </a:lnB>
                    <a:solidFill>
                      <a:srgbClr val="DCE6F1"/>
                    </a:solidFill>
                  </a:tcPr>
                </a:tc>
                <a:tc>
                  <a:txBody>
                    <a:bodyPr/>
                    <a:lstStyle/>
                    <a:p>
                      <a:pPr algn="l" fontAlgn="b"/>
                      <a:r>
                        <a:rPr lang="en-US" sz="1400" b="0" i="0" u="none" strike="noStrike" dirty="0">
                          <a:solidFill>
                            <a:srgbClr val="000000"/>
                          </a:solidFill>
                          <a:effectLst/>
                          <a:latin typeface="Calibri"/>
                        </a:rPr>
                        <a:t> </a:t>
                      </a:r>
                    </a:p>
                  </a:txBody>
                  <a:tcPr marL="0" marR="0" marT="0" marB="0" anchor="b">
                    <a:lnL w="6350" cap="flat" cmpd="sng" algn="ctr">
                      <a:solidFill>
                        <a:schemeClr val="tx2"/>
                      </a:solidFill>
                      <a:prstDash val="sysDot"/>
                      <a:round/>
                      <a:headEnd type="none" w="med" len="med"/>
                      <a:tailEnd type="none" w="med" len="med"/>
                    </a:lnL>
                    <a:lnR>
                      <a:noFill/>
                    </a:lnR>
                    <a:lnT w="6350" cap="flat" cmpd="sng" algn="ctr">
                      <a:noFill/>
                      <a:prstDash val="sysDot"/>
                      <a:round/>
                      <a:headEnd type="none" w="med" len="med"/>
                      <a:tailEnd type="none" w="med" len="med"/>
                    </a:lnT>
                    <a:lnB>
                      <a:noFill/>
                    </a:lnB>
                    <a:solidFill>
                      <a:srgbClr val="DCE6F1"/>
                    </a:solidFill>
                  </a:tcPr>
                </a:tc>
              </a:tr>
              <a:tr h="215557">
                <a:tc>
                  <a:txBody>
                    <a:bodyPr/>
                    <a:lstStyle/>
                    <a:p>
                      <a:pPr algn="l" fontAlgn="b"/>
                      <a:endParaRPr lang="en-US" sz="1400" b="1" i="0" u="none" strike="noStrike">
                        <a:solidFill>
                          <a:srgbClr val="000000"/>
                        </a:solidFill>
                        <a:effectLst/>
                        <a:latin typeface="Arial"/>
                      </a:endParaRPr>
                    </a:p>
                  </a:txBody>
                  <a:tcPr marL="0" marR="0" marT="0" marB="0" anchor="b">
                    <a:lnL>
                      <a:noFill/>
                    </a:lnL>
                    <a:lnR w="6350" cap="flat" cmpd="sng" algn="ctr">
                      <a:noFill/>
                      <a:prstDash val="sysDot"/>
                      <a:round/>
                      <a:headEnd type="none" w="med" len="med"/>
                      <a:tailEnd type="none" w="med" len="med"/>
                    </a:lnR>
                    <a:lnT>
                      <a:noFill/>
                    </a:lnT>
                    <a:lnB>
                      <a:noFill/>
                    </a:lnB>
                  </a:tcPr>
                </a:tc>
                <a:tc>
                  <a:txBody>
                    <a:bodyPr/>
                    <a:lstStyle/>
                    <a:p>
                      <a:pPr algn="l" fontAlgn="ctr"/>
                      <a:r>
                        <a:rPr lang="en-US" sz="1400" b="1" i="0" u="none" strike="noStrike" dirty="0">
                          <a:solidFill>
                            <a:srgbClr val="000000"/>
                          </a:solidFill>
                          <a:effectLst/>
                          <a:latin typeface="Arial"/>
                        </a:rPr>
                        <a:t>Housing</a:t>
                      </a:r>
                    </a:p>
                  </a:txBody>
                  <a:tcPr marL="0" marR="0" marT="0" marB="0" anchor="ctr">
                    <a:lnL w="6350" cap="flat" cmpd="sng" algn="ctr">
                      <a:noFill/>
                      <a:prstDash val="sysDot"/>
                      <a:round/>
                      <a:headEnd type="none" w="med" len="med"/>
                      <a:tailEnd type="none" w="med" len="med"/>
                    </a:lnL>
                    <a:lnR w="6350" cap="flat" cmpd="sng" algn="ctr">
                      <a:solidFill>
                        <a:schemeClr val="tx2"/>
                      </a:solidFill>
                      <a:prstDash val="sysDot"/>
                      <a:round/>
                      <a:headEnd type="none" w="med" len="med"/>
                      <a:tailEnd type="none" w="med" len="med"/>
                    </a:lnR>
                    <a:lnT>
                      <a:noFill/>
                    </a:lnT>
                    <a:lnB>
                      <a:noFill/>
                    </a:lnB>
                  </a:tcPr>
                </a:tc>
                <a:tc>
                  <a:txBody>
                    <a:bodyPr/>
                    <a:lstStyle/>
                    <a:p>
                      <a:pPr algn="ctr" fontAlgn="ctr"/>
                      <a:r>
                        <a:rPr lang="en-US" sz="1400" b="1" i="0" u="none" strike="noStrike">
                          <a:solidFill>
                            <a:srgbClr val="000000"/>
                          </a:solidFill>
                          <a:effectLst/>
                          <a:latin typeface="Arial"/>
                        </a:rPr>
                        <a:t>Perf patterns</a:t>
                      </a:r>
                    </a:p>
                  </a:txBody>
                  <a:tcPr marL="0" marR="0" marT="0" marB="0" anchor="ctr">
                    <a:lnL w="6350" cap="flat" cmpd="sng" algn="ctr">
                      <a:solidFill>
                        <a:schemeClr val="tx2"/>
                      </a:solidFill>
                      <a:prstDash val="sysDot"/>
                      <a:round/>
                      <a:headEnd type="none" w="med" len="med"/>
                      <a:tailEnd type="none" w="med" len="med"/>
                    </a:lnL>
                    <a:lnR w="6350" cap="flat" cmpd="sng" algn="ctr">
                      <a:solidFill>
                        <a:schemeClr val="tx2"/>
                      </a:solidFill>
                      <a:prstDash val="sysDot"/>
                      <a:round/>
                      <a:headEnd type="none" w="med" len="med"/>
                      <a:tailEnd type="none" w="med" len="med"/>
                    </a:lnR>
                    <a:lnT>
                      <a:noFill/>
                    </a:lnT>
                    <a:lnB>
                      <a:noFill/>
                    </a:lnB>
                    <a:solidFill>
                      <a:srgbClr val="D8E4BC"/>
                    </a:solidFill>
                  </a:tcPr>
                </a:tc>
                <a:tc>
                  <a:txBody>
                    <a:bodyPr/>
                    <a:lstStyle/>
                    <a:p>
                      <a:pPr algn="ctr" fontAlgn="ctr"/>
                      <a:r>
                        <a:rPr lang="en-US" sz="1400" b="0" i="0" u="none" strike="noStrike" dirty="0">
                          <a:solidFill>
                            <a:srgbClr val="000000"/>
                          </a:solidFill>
                          <a:effectLst/>
                          <a:latin typeface="Arial"/>
                        </a:rPr>
                        <a:t>Solid</a:t>
                      </a:r>
                    </a:p>
                  </a:txBody>
                  <a:tcPr marL="0" marR="0" marT="0" marB="0" anchor="ctr">
                    <a:lnL w="6350" cap="flat" cmpd="sng" algn="ctr">
                      <a:solidFill>
                        <a:schemeClr val="tx2"/>
                      </a:solidFill>
                      <a:prstDash val="sysDot"/>
                      <a:round/>
                      <a:headEnd type="none" w="med" len="med"/>
                      <a:tailEnd type="none" w="med" len="med"/>
                    </a:lnL>
                    <a:lnR w="6350" cap="flat" cmpd="sng" algn="ctr">
                      <a:solidFill>
                        <a:srgbClr val="0070C0"/>
                      </a:solidFill>
                      <a:prstDash val="dot"/>
                      <a:round/>
                      <a:headEnd type="none" w="med" len="med"/>
                      <a:tailEnd type="none" w="med" len="med"/>
                    </a:lnR>
                    <a:lnT>
                      <a:noFill/>
                    </a:lnT>
                    <a:lnB>
                      <a:noFill/>
                    </a:lnB>
                    <a:solidFill>
                      <a:srgbClr val="FCD5B4"/>
                    </a:solidFill>
                  </a:tcPr>
                </a:tc>
              </a:tr>
              <a:tr h="215557">
                <a:tc>
                  <a:txBody>
                    <a:bodyPr/>
                    <a:lstStyle/>
                    <a:p>
                      <a:pPr algn="l" fontAlgn="b"/>
                      <a:endParaRPr lang="en-US" sz="1400" b="1" i="0" u="none" strike="noStrike">
                        <a:solidFill>
                          <a:srgbClr val="000000"/>
                        </a:solidFill>
                        <a:effectLst/>
                        <a:latin typeface="Arial"/>
                      </a:endParaRPr>
                    </a:p>
                  </a:txBody>
                  <a:tcPr marL="0" marR="0" marT="0" marB="0" anchor="b">
                    <a:lnL>
                      <a:noFill/>
                    </a:lnL>
                    <a:lnR w="6350" cap="flat" cmpd="sng" algn="ctr">
                      <a:noFill/>
                      <a:prstDash val="sysDot"/>
                      <a:round/>
                      <a:headEnd type="none" w="med" len="med"/>
                      <a:tailEnd type="none" w="med" len="med"/>
                    </a:lnR>
                    <a:lnT>
                      <a:noFill/>
                    </a:lnT>
                    <a:lnB>
                      <a:noFill/>
                    </a:lnB>
                  </a:tcPr>
                </a:tc>
                <a:tc>
                  <a:txBody>
                    <a:bodyPr/>
                    <a:lstStyle/>
                    <a:p>
                      <a:pPr algn="l" fontAlgn="ctr"/>
                      <a:r>
                        <a:rPr lang="en-US" sz="1400" b="1" i="0" u="none" strike="noStrike" dirty="0">
                          <a:solidFill>
                            <a:srgbClr val="000000"/>
                          </a:solidFill>
                          <a:effectLst/>
                          <a:latin typeface="Arial"/>
                        </a:rPr>
                        <a:t>Standard colors</a:t>
                      </a:r>
                    </a:p>
                  </a:txBody>
                  <a:tcPr marL="0" marR="0" marT="0" marB="0" anchor="ctr">
                    <a:lnL w="6350" cap="flat" cmpd="sng" algn="ctr">
                      <a:noFill/>
                      <a:prstDash val="sysDot"/>
                      <a:round/>
                      <a:headEnd type="none" w="med" len="med"/>
                      <a:tailEnd type="none" w="med" len="med"/>
                    </a:lnL>
                    <a:lnR w="6350" cap="flat" cmpd="sng" algn="ctr">
                      <a:solidFill>
                        <a:schemeClr val="tx2"/>
                      </a:solidFill>
                      <a:prstDash val="sysDot"/>
                      <a:round/>
                      <a:headEnd type="none" w="med" len="med"/>
                      <a:tailEnd type="none" w="med" len="med"/>
                    </a:lnR>
                    <a:lnT>
                      <a:noFill/>
                    </a:lnT>
                    <a:lnB>
                      <a:noFill/>
                    </a:lnB>
                  </a:tcPr>
                </a:tc>
                <a:tc>
                  <a:txBody>
                    <a:bodyPr/>
                    <a:lstStyle/>
                    <a:p>
                      <a:pPr algn="ctr" fontAlgn="ctr"/>
                      <a:r>
                        <a:rPr lang="en-US" sz="1400" b="1" i="0" u="none" strike="noStrike">
                          <a:solidFill>
                            <a:srgbClr val="000000"/>
                          </a:solidFill>
                          <a:effectLst/>
                          <a:latin typeface="Wingdings"/>
                        </a:rPr>
                        <a:t>ü</a:t>
                      </a:r>
                    </a:p>
                  </a:txBody>
                  <a:tcPr marL="0" marR="0" marT="0" marB="0" anchor="ctr">
                    <a:lnL w="6350" cap="flat" cmpd="sng" algn="ctr">
                      <a:solidFill>
                        <a:schemeClr val="tx2"/>
                      </a:solidFill>
                      <a:prstDash val="sysDot"/>
                      <a:round/>
                      <a:headEnd type="none" w="med" len="med"/>
                      <a:tailEnd type="none" w="med" len="med"/>
                    </a:lnL>
                    <a:lnR w="6350" cap="flat" cmpd="sng" algn="ctr">
                      <a:solidFill>
                        <a:schemeClr val="tx2"/>
                      </a:solidFill>
                      <a:prstDash val="sysDot"/>
                      <a:round/>
                      <a:headEnd type="none" w="med" len="med"/>
                      <a:tailEnd type="none" w="med" len="med"/>
                    </a:lnR>
                    <a:lnT>
                      <a:noFill/>
                    </a:lnT>
                    <a:lnB>
                      <a:noFill/>
                    </a:lnB>
                    <a:solidFill>
                      <a:srgbClr val="D8E4BC"/>
                    </a:solidFill>
                  </a:tcPr>
                </a:tc>
                <a:tc>
                  <a:txBody>
                    <a:bodyPr/>
                    <a:lstStyle/>
                    <a:p>
                      <a:pPr algn="ctr" fontAlgn="ctr"/>
                      <a:r>
                        <a:rPr lang="en-US" sz="1400" b="0" i="0" u="none" strike="noStrike">
                          <a:solidFill>
                            <a:srgbClr val="000000"/>
                          </a:solidFill>
                          <a:effectLst/>
                          <a:latin typeface="Wingdings"/>
                        </a:rPr>
                        <a:t>û</a:t>
                      </a:r>
                    </a:p>
                  </a:txBody>
                  <a:tcPr marL="0" marR="0" marT="0" marB="0" anchor="ctr">
                    <a:lnL w="6350" cap="flat" cmpd="sng" algn="ctr">
                      <a:solidFill>
                        <a:schemeClr val="tx2"/>
                      </a:solidFill>
                      <a:prstDash val="sysDot"/>
                      <a:round/>
                      <a:headEnd type="none" w="med" len="med"/>
                      <a:tailEnd type="none" w="med" len="med"/>
                    </a:lnL>
                    <a:lnR w="6350" cap="flat" cmpd="sng" algn="ctr">
                      <a:solidFill>
                        <a:srgbClr val="0070C0"/>
                      </a:solidFill>
                      <a:prstDash val="dot"/>
                      <a:round/>
                      <a:headEnd type="none" w="med" len="med"/>
                      <a:tailEnd type="none" w="med" len="med"/>
                    </a:lnR>
                    <a:lnT>
                      <a:noFill/>
                    </a:lnT>
                    <a:lnB>
                      <a:noFill/>
                    </a:lnB>
                    <a:solidFill>
                      <a:srgbClr val="FCD5B4"/>
                    </a:solidFill>
                  </a:tcPr>
                </a:tc>
              </a:tr>
              <a:tr h="241781">
                <a:tc>
                  <a:txBody>
                    <a:bodyPr/>
                    <a:lstStyle/>
                    <a:p>
                      <a:pPr algn="l" fontAlgn="b"/>
                      <a:endParaRPr lang="en-US" sz="1400" b="1" i="0" u="none" strike="noStrike" dirty="0">
                        <a:solidFill>
                          <a:srgbClr val="000000"/>
                        </a:solidFill>
                        <a:effectLst/>
                        <a:latin typeface="Arial"/>
                      </a:endParaRPr>
                    </a:p>
                  </a:txBody>
                  <a:tcPr marL="0" marR="0" marT="0" marB="0" anchor="b">
                    <a:lnL>
                      <a:noFill/>
                    </a:lnL>
                    <a:lnR w="6350" cap="flat" cmpd="sng" algn="ctr">
                      <a:noFill/>
                      <a:prstDash val="sysDot"/>
                      <a:round/>
                      <a:headEnd type="none" w="med" len="med"/>
                      <a:tailEnd type="none" w="med" len="med"/>
                    </a:lnR>
                    <a:lnT>
                      <a:noFill/>
                    </a:lnT>
                    <a:lnB>
                      <a:noFill/>
                    </a:lnB>
                  </a:tcPr>
                </a:tc>
                <a:tc>
                  <a:txBody>
                    <a:bodyPr/>
                    <a:lstStyle/>
                    <a:p>
                      <a:pPr algn="l" fontAlgn="ctr"/>
                      <a:r>
                        <a:rPr lang="en-US" sz="1400" b="1" i="0" u="none" strike="noStrike" dirty="0" err="1">
                          <a:solidFill>
                            <a:srgbClr val="000000"/>
                          </a:solidFill>
                          <a:effectLst/>
                          <a:latin typeface="Arial"/>
                        </a:rPr>
                        <a:t>Endcap</a:t>
                      </a:r>
                      <a:endParaRPr lang="en-US" sz="1400" b="1" i="0" u="none" strike="noStrike" dirty="0">
                        <a:solidFill>
                          <a:srgbClr val="000000"/>
                        </a:solidFill>
                        <a:effectLst/>
                        <a:latin typeface="Arial"/>
                      </a:endParaRPr>
                    </a:p>
                  </a:txBody>
                  <a:tcPr marL="0" marR="0" marT="0" marB="0" anchor="ctr">
                    <a:lnL w="6350" cap="flat" cmpd="sng" algn="ctr">
                      <a:noFill/>
                      <a:prstDash val="sysDot"/>
                      <a:round/>
                      <a:headEnd type="none" w="med" len="med"/>
                      <a:tailEnd type="none" w="med" len="med"/>
                    </a:lnL>
                    <a:lnR w="6350" cap="flat" cmpd="sng" algn="ctr">
                      <a:solidFill>
                        <a:schemeClr val="tx2"/>
                      </a:solidFill>
                      <a:prstDash val="sysDot"/>
                      <a:round/>
                      <a:headEnd type="none" w="med" len="med"/>
                      <a:tailEnd type="none" w="med" len="med"/>
                    </a:lnR>
                    <a:lnT>
                      <a:noFill/>
                    </a:lnT>
                    <a:lnB>
                      <a:noFill/>
                    </a:lnB>
                  </a:tcPr>
                </a:tc>
                <a:tc>
                  <a:txBody>
                    <a:bodyPr/>
                    <a:lstStyle/>
                    <a:p>
                      <a:pPr algn="ctr" fontAlgn="ctr"/>
                      <a:r>
                        <a:rPr lang="en-US" sz="1400" b="1" i="0" u="none" strike="noStrike">
                          <a:solidFill>
                            <a:srgbClr val="000000"/>
                          </a:solidFill>
                          <a:effectLst/>
                          <a:latin typeface="Arial"/>
                        </a:rPr>
                        <a:t>Luminous, Sculpted, Flat</a:t>
                      </a:r>
                    </a:p>
                  </a:txBody>
                  <a:tcPr marL="0" marR="0" marT="0" marB="0" anchor="ctr">
                    <a:lnL w="6350" cap="flat" cmpd="sng" algn="ctr">
                      <a:solidFill>
                        <a:schemeClr val="tx2"/>
                      </a:solidFill>
                      <a:prstDash val="sysDot"/>
                      <a:round/>
                      <a:headEnd type="none" w="med" len="med"/>
                      <a:tailEnd type="none" w="med" len="med"/>
                    </a:lnL>
                    <a:lnR w="6350" cap="flat" cmpd="sng" algn="ctr">
                      <a:solidFill>
                        <a:schemeClr val="tx2"/>
                      </a:solidFill>
                      <a:prstDash val="sysDot"/>
                      <a:round/>
                      <a:headEnd type="none" w="med" len="med"/>
                      <a:tailEnd type="none" w="med" len="med"/>
                    </a:lnR>
                    <a:lnT>
                      <a:noFill/>
                    </a:lnT>
                    <a:lnB>
                      <a:noFill/>
                    </a:lnB>
                    <a:solidFill>
                      <a:srgbClr val="D8E4BC"/>
                    </a:solidFill>
                  </a:tcPr>
                </a:tc>
                <a:tc>
                  <a:txBody>
                    <a:bodyPr/>
                    <a:lstStyle/>
                    <a:p>
                      <a:pPr algn="ctr" fontAlgn="ctr"/>
                      <a:r>
                        <a:rPr lang="en-US" sz="1400" b="0" i="0" u="none" strike="noStrike">
                          <a:solidFill>
                            <a:srgbClr val="000000"/>
                          </a:solidFill>
                          <a:effectLst/>
                          <a:latin typeface="Arial"/>
                        </a:rPr>
                        <a:t>Flat</a:t>
                      </a:r>
                    </a:p>
                  </a:txBody>
                  <a:tcPr marL="0" marR="0" marT="0" marB="0" anchor="ctr">
                    <a:lnL w="6350" cap="flat" cmpd="sng" algn="ctr">
                      <a:solidFill>
                        <a:schemeClr val="tx2"/>
                      </a:solidFill>
                      <a:prstDash val="sysDot"/>
                      <a:round/>
                      <a:headEnd type="none" w="med" len="med"/>
                      <a:tailEnd type="none" w="med" len="med"/>
                    </a:lnL>
                    <a:lnR>
                      <a:noFill/>
                    </a:lnR>
                    <a:lnT>
                      <a:noFill/>
                    </a:lnT>
                    <a:lnB>
                      <a:noFill/>
                    </a:lnB>
                    <a:solidFill>
                      <a:srgbClr val="FCD5B4"/>
                    </a:solidFill>
                  </a:tcPr>
                </a:tc>
              </a:tr>
              <a:tr h="215557">
                <a:tc gridSpan="2">
                  <a:txBody>
                    <a:bodyPr/>
                    <a:lstStyle/>
                    <a:p>
                      <a:pPr algn="l" fontAlgn="b"/>
                      <a:r>
                        <a:rPr lang="en-US" sz="1400" b="1" i="0" u="none" strike="noStrike" dirty="0">
                          <a:solidFill>
                            <a:srgbClr val="000000"/>
                          </a:solidFill>
                          <a:effectLst/>
                          <a:latin typeface="Arial"/>
                        </a:rPr>
                        <a:t>Optical control</a:t>
                      </a:r>
                    </a:p>
                  </a:txBody>
                  <a:tcPr marL="0" marR="0" marT="0" marB="0" anchor="b">
                    <a:lnL>
                      <a:noFill/>
                    </a:lnL>
                    <a:lnR w="6350" cap="flat" cmpd="sng" algn="ctr">
                      <a:solidFill>
                        <a:schemeClr val="tx2"/>
                      </a:solidFill>
                      <a:prstDash val="sysDot"/>
                      <a:round/>
                      <a:headEnd type="none" w="med" len="med"/>
                      <a:tailEnd type="none" w="med" len="med"/>
                    </a:lnR>
                    <a:lnT w="6350" cap="flat" cmpd="sng" algn="ctr">
                      <a:noFill/>
                      <a:prstDash val="sysDot"/>
                      <a:round/>
                      <a:headEnd type="none" w="med" len="med"/>
                      <a:tailEnd type="none" w="med" len="med"/>
                    </a:lnT>
                    <a:lnB>
                      <a:noFill/>
                    </a:lnB>
                    <a:solidFill>
                      <a:srgbClr val="DCE6F1"/>
                    </a:solidFill>
                  </a:tcPr>
                </a:tc>
                <a:tc hMerge="1">
                  <a:txBody>
                    <a:bodyPr/>
                    <a:lstStyle/>
                    <a:p>
                      <a:endParaRPr lang="en-US"/>
                    </a:p>
                  </a:txBody>
                  <a:tcPr/>
                </a:tc>
                <a:tc>
                  <a:txBody>
                    <a:bodyPr/>
                    <a:lstStyle/>
                    <a:p>
                      <a:pPr algn="ctr" fontAlgn="ctr"/>
                      <a:r>
                        <a:rPr lang="en-US" sz="1400" b="1" i="0" u="none" strike="noStrike">
                          <a:solidFill>
                            <a:srgbClr val="000000"/>
                          </a:solidFill>
                          <a:effectLst/>
                          <a:latin typeface="Arial"/>
                        </a:rPr>
                        <a:t> </a:t>
                      </a:r>
                    </a:p>
                  </a:txBody>
                  <a:tcPr marL="0" marR="0" marT="0" marB="0" anchor="ctr">
                    <a:lnL w="6350" cap="flat" cmpd="sng" algn="ctr">
                      <a:solidFill>
                        <a:schemeClr val="tx2"/>
                      </a:solidFill>
                      <a:prstDash val="sysDot"/>
                      <a:round/>
                      <a:headEnd type="none" w="med" len="med"/>
                      <a:tailEnd type="none" w="med" len="med"/>
                    </a:lnL>
                    <a:lnR w="6350" cap="flat" cmpd="sng" algn="ctr">
                      <a:solidFill>
                        <a:schemeClr val="tx2"/>
                      </a:solidFill>
                      <a:prstDash val="sysDot"/>
                      <a:round/>
                      <a:headEnd type="none" w="med" len="med"/>
                      <a:tailEnd type="none" w="med" len="med"/>
                    </a:lnR>
                    <a:lnT w="6350" cap="flat" cmpd="sng" algn="ctr">
                      <a:noFill/>
                      <a:prstDash val="sysDot"/>
                      <a:round/>
                      <a:headEnd type="none" w="med" len="med"/>
                      <a:tailEnd type="none" w="med" len="med"/>
                    </a:lnT>
                    <a:lnB>
                      <a:noFill/>
                    </a:lnB>
                    <a:solidFill>
                      <a:srgbClr val="DCE6F1"/>
                    </a:solidFill>
                  </a:tcPr>
                </a:tc>
                <a:tc>
                  <a:txBody>
                    <a:bodyPr/>
                    <a:lstStyle/>
                    <a:p>
                      <a:pPr algn="ctr" fontAlgn="ctr"/>
                      <a:r>
                        <a:rPr lang="en-US" sz="1400" b="0" i="0" u="none" strike="noStrike" dirty="0">
                          <a:solidFill>
                            <a:srgbClr val="000000"/>
                          </a:solidFill>
                          <a:effectLst/>
                          <a:latin typeface="Arial"/>
                        </a:rPr>
                        <a:t> </a:t>
                      </a:r>
                    </a:p>
                  </a:txBody>
                  <a:tcPr marL="0" marR="0" marT="0" marB="0" anchor="ctr">
                    <a:lnL w="6350" cap="flat" cmpd="sng" algn="ctr">
                      <a:solidFill>
                        <a:schemeClr val="tx2"/>
                      </a:solidFill>
                      <a:prstDash val="sysDot"/>
                      <a:round/>
                      <a:headEnd type="none" w="med" len="med"/>
                      <a:tailEnd type="none" w="med" len="med"/>
                    </a:lnL>
                    <a:lnR w="6350" cap="flat" cmpd="sng" algn="ctr">
                      <a:solidFill>
                        <a:srgbClr val="0070C0"/>
                      </a:solidFill>
                      <a:prstDash val="dot"/>
                      <a:round/>
                      <a:headEnd type="none" w="med" len="med"/>
                      <a:tailEnd type="none" w="med" len="med"/>
                    </a:lnR>
                    <a:lnT w="6350" cap="flat" cmpd="sng" algn="ctr">
                      <a:noFill/>
                      <a:prstDash val="sysDot"/>
                      <a:round/>
                      <a:headEnd type="none" w="med" len="med"/>
                      <a:tailEnd type="none" w="med" len="med"/>
                    </a:lnT>
                    <a:lnB>
                      <a:noFill/>
                    </a:lnB>
                    <a:solidFill>
                      <a:srgbClr val="DCE6F1"/>
                    </a:solidFill>
                  </a:tcPr>
                </a:tc>
              </a:tr>
              <a:tr h="215557">
                <a:tc>
                  <a:txBody>
                    <a:bodyPr/>
                    <a:lstStyle/>
                    <a:p>
                      <a:pPr algn="l" fontAlgn="ctr"/>
                      <a:endParaRPr lang="en-US" sz="1400" b="1" i="0" u="none" strike="noStrike">
                        <a:solidFill>
                          <a:srgbClr val="000000"/>
                        </a:solidFill>
                        <a:effectLst/>
                        <a:latin typeface="Arial"/>
                      </a:endParaRPr>
                    </a:p>
                  </a:txBody>
                  <a:tcPr marL="0" marR="0" marT="0" marB="0" anchor="ctr">
                    <a:lnL>
                      <a:noFill/>
                    </a:lnL>
                    <a:lnR w="6350" cap="flat" cmpd="sng" algn="ctr">
                      <a:noFill/>
                      <a:prstDash val="sysDot"/>
                      <a:round/>
                      <a:headEnd type="none" w="med" len="med"/>
                      <a:tailEnd type="none" w="med" len="med"/>
                    </a:lnR>
                    <a:lnT>
                      <a:noFill/>
                    </a:lnT>
                    <a:lnB>
                      <a:noFill/>
                    </a:lnB>
                  </a:tcPr>
                </a:tc>
                <a:tc>
                  <a:txBody>
                    <a:bodyPr/>
                    <a:lstStyle/>
                    <a:p>
                      <a:pPr algn="l" fontAlgn="ctr"/>
                      <a:r>
                        <a:rPr lang="en-US" sz="1400" b="1" i="0" u="none" strike="noStrike" dirty="0">
                          <a:solidFill>
                            <a:srgbClr val="000000"/>
                          </a:solidFill>
                          <a:effectLst/>
                          <a:latin typeface="Arial"/>
                        </a:rPr>
                        <a:t>Distribution</a:t>
                      </a:r>
                    </a:p>
                  </a:txBody>
                  <a:tcPr marL="0" marR="0" marT="0" marB="0" anchor="ctr">
                    <a:lnL w="6350" cap="flat" cmpd="sng" algn="ctr">
                      <a:noFill/>
                      <a:prstDash val="sysDot"/>
                      <a:round/>
                      <a:headEnd type="none" w="med" len="med"/>
                      <a:tailEnd type="none" w="med" len="med"/>
                    </a:lnL>
                    <a:lnR w="6350" cap="flat" cmpd="sng" algn="ctr">
                      <a:solidFill>
                        <a:schemeClr val="tx2"/>
                      </a:solidFill>
                      <a:prstDash val="sysDot"/>
                      <a:round/>
                      <a:headEnd type="none" w="med" len="med"/>
                      <a:tailEnd type="none" w="med" len="med"/>
                    </a:lnR>
                    <a:lnT>
                      <a:noFill/>
                    </a:lnT>
                    <a:lnB>
                      <a:noFill/>
                    </a:lnB>
                  </a:tcPr>
                </a:tc>
                <a:tc>
                  <a:txBody>
                    <a:bodyPr/>
                    <a:lstStyle/>
                    <a:p>
                      <a:pPr algn="ctr" fontAlgn="ctr"/>
                      <a:r>
                        <a:rPr lang="en-US" sz="1400" b="1" i="0" u="none" strike="noStrike">
                          <a:solidFill>
                            <a:srgbClr val="000000"/>
                          </a:solidFill>
                          <a:effectLst/>
                          <a:latin typeface="Arial"/>
                        </a:rPr>
                        <a:t>Batwing</a:t>
                      </a:r>
                    </a:p>
                  </a:txBody>
                  <a:tcPr marL="0" marR="0" marT="0" marB="0" anchor="ctr">
                    <a:lnL w="6350" cap="flat" cmpd="sng" algn="ctr">
                      <a:solidFill>
                        <a:schemeClr val="tx2"/>
                      </a:solidFill>
                      <a:prstDash val="sysDot"/>
                      <a:round/>
                      <a:headEnd type="none" w="med" len="med"/>
                      <a:tailEnd type="none" w="med" len="med"/>
                    </a:lnL>
                    <a:lnR w="6350" cap="flat" cmpd="sng" algn="ctr">
                      <a:solidFill>
                        <a:schemeClr val="tx2"/>
                      </a:solidFill>
                      <a:prstDash val="sysDot"/>
                      <a:round/>
                      <a:headEnd type="none" w="med" len="med"/>
                      <a:tailEnd type="none" w="med" len="med"/>
                    </a:lnR>
                    <a:lnT>
                      <a:noFill/>
                    </a:lnT>
                    <a:lnB>
                      <a:noFill/>
                    </a:lnB>
                    <a:solidFill>
                      <a:srgbClr val="D8E4BC"/>
                    </a:solidFill>
                  </a:tcPr>
                </a:tc>
                <a:tc>
                  <a:txBody>
                    <a:bodyPr/>
                    <a:lstStyle/>
                    <a:p>
                      <a:pPr algn="ctr" fontAlgn="ctr"/>
                      <a:r>
                        <a:rPr lang="en-US" sz="1400" b="0" i="0" u="none" strike="noStrike" dirty="0" smtClean="0">
                          <a:solidFill>
                            <a:srgbClr val="000000"/>
                          </a:solidFill>
                          <a:effectLst/>
                          <a:latin typeface="Arial"/>
                        </a:rPr>
                        <a:t>Teardrop</a:t>
                      </a:r>
                      <a:endParaRPr lang="en-US" sz="1400" b="0" i="0" u="none" strike="noStrike" dirty="0">
                        <a:solidFill>
                          <a:srgbClr val="000000"/>
                        </a:solidFill>
                        <a:effectLst/>
                        <a:latin typeface="Arial"/>
                      </a:endParaRPr>
                    </a:p>
                  </a:txBody>
                  <a:tcPr marL="0" marR="0" marT="0" marB="0" anchor="ctr">
                    <a:lnL w="6350" cap="flat" cmpd="sng" algn="ctr">
                      <a:solidFill>
                        <a:schemeClr val="tx2"/>
                      </a:solidFill>
                      <a:prstDash val="sysDot"/>
                      <a:round/>
                      <a:headEnd type="none" w="med" len="med"/>
                      <a:tailEnd type="none" w="med" len="med"/>
                    </a:lnL>
                    <a:lnR w="6350" cap="flat" cmpd="sng" algn="ctr">
                      <a:solidFill>
                        <a:srgbClr val="0070C0"/>
                      </a:solidFill>
                      <a:prstDash val="dot"/>
                      <a:round/>
                      <a:headEnd type="none" w="med" len="med"/>
                      <a:tailEnd type="none" w="med" len="med"/>
                    </a:lnR>
                    <a:lnT>
                      <a:noFill/>
                    </a:lnT>
                    <a:lnB>
                      <a:noFill/>
                    </a:lnB>
                    <a:solidFill>
                      <a:srgbClr val="FCD5B4"/>
                    </a:solidFill>
                  </a:tcPr>
                </a:tc>
              </a:tr>
              <a:tr h="431115">
                <a:tc>
                  <a:txBody>
                    <a:bodyPr/>
                    <a:lstStyle/>
                    <a:p>
                      <a:pPr algn="l" fontAlgn="ctr"/>
                      <a:endParaRPr lang="en-US" sz="1400" b="1" i="0" u="none" strike="noStrike">
                        <a:solidFill>
                          <a:srgbClr val="000000"/>
                        </a:solidFill>
                        <a:effectLst/>
                        <a:latin typeface="Arial"/>
                      </a:endParaRPr>
                    </a:p>
                  </a:txBody>
                  <a:tcPr marL="0" marR="0" marT="0" marB="0" anchor="ctr">
                    <a:lnL>
                      <a:noFill/>
                    </a:lnL>
                    <a:lnR w="6350" cap="flat" cmpd="sng" algn="ctr">
                      <a:noFill/>
                      <a:prstDash val="sysDot"/>
                      <a:round/>
                      <a:headEnd type="none" w="med" len="med"/>
                      <a:tailEnd type="none" w="med" len="med"/>
                    </a:lnR>
                    <a:lnT>
                      <a:noFill/>
                    </a:lnT>
                    <a:lnB w="6350" cap="flat" cmpd="sng" algn="ctr">
                      <a:solidFill>
                        <a:schemeClr val="tx2"/>
                      </a:solidFill>
                      <a:prstDash val="sysDot"/>
                      <a:round/>
                      <a:headEnd type="none" w="med" len="med"/>
                      <a:tailEnd type="none" w="med" len="med"/>
                    </a:lnB>
                  </a:tcPr>
                </a:tc>
                <a:tc>
                  <a:txBody>
                    <a:bodyPr/>
                    <a:lstStyle/>
                    <a:p>
                      <a:pPr algn="l" fontAlgn="ctr"/>
                      <a:r>
                        <a:rPr lang="en-US" sz="1400" b="1" i="0" u="none" strike="noStrike" dirty="0" err="1">
                          <a:solidFill>
                            <a:srgbClr val="000000"/>
                          </a:solidFill>
                          <a:effectLst/>
                          <a:latin typeface="Arial"/>
                        </a:rPr>
                        <a:t>Workplane</a:t>
                      </a:r>
                      <a:r>
                        <a:rPr lang="en-US" sz="1400" b="1" i="0" u="none" strike="noStrike" dirty="0">
                          <a:solidFill>
                            <a:srgbClr val="000000"/>
                          </a:solidFill>
                          <a:effectLst/>
                          <a:latin typeface="Arial"/>
                        </a:rPr>
                        <a:t> uniformity / spacing</a:t>
                      </a:r>
                    </a:p>
                  </a:txBody>
                  <a:tcPr marL="0" marR="0" marT="0" marB="0" anchor="ctr">
                    <a:lnL w="6350" cap="flat" cmpd="sng" algn="ctr">
                      <a:noFill/>
                      <a:prstDash val="sysDot"/>
                      <a:round/>
                      <a:headEnd type="none" w="med" len="med"/>
                      <a:tailEnd type="none" w="med" len="med"/>
                    </a:lnL>
                    <a:lnR w="6350" cap="flat" cmpd="sng" algn="ctr">
                      <a:solidFill>
                        <a:schemeClr val="tx2"/>
                      </a:solidFill>
                      <a:prstDash val="sysDot"/>
                      <a:round/>
                      <a:headEnd type="none" w="med" len="med"/>
                      <a:tailEnd type="none" w="med" len="med"/>
                    </a:lnR>
                    <a:lnT>
                      <a:noFill/>
                    </a:lnT>
                    <a:lnB w="6350" cap="flat" cmpd="sng" algn="ctr">
                      <a:solidFill>
                        <a:schemeClr val="tx2"/>
                      </a:solidFill>
                      <a:prstDash val="sysDot"/>
                      <a:round/>
                      <a:headEnd type="none" w="med" len="med"/>
                      <a:tailEnd type="none" w="med" len="med"/>
                    </a:lnB>
                  </a:tcPr>
                </a:tc>
                <a:tc>
                  <a:txBody>
                    <a:bodyPr/>
                    <a:lstStyle/>
                    <a:p>
                      <a:pPr algn="ctr" fontAlgn="ctr"/>
                      <a:r>
                        <a:rPr lang="en-US" sz="1400" b="1" i="0" u="none" strike="noStrike">
                          <a:solidFill>
                            <a:srgbClr val="000000"/>
                          </a:solidFill>
                          <a:effectLst/>
                          <a:latin typeface="Arial"/>
                        </a:rPr>
                        <a:t>High</a:t>
                      </a:r>
                    </a:p>
                  </a:txBody>
                  <a:tcPr marL="0" marR="0" marT="0" marB="0" anchor="ctr">
                    <a:lnL w="6350" cap="flat" cmpd="sng" algn="ctr">
                      <a:solidFill>
                        <a:schemeClr val="tx2"/>
                      </a:solidFill>
                      <a:prstDash val="sysDot"/>
                      <a:round/>
                      <a:headEnd type="none" w="med" len="med"/>
                      <a:tailEnd type="none" w="med" len="med"/>
                    </a:lnL>
                    <a:lnR w="6350" cap="flat" cmpd="sng" algn="ctr">
                      <a:solidFill>
                        <a:schemeClr val="tx2"/>
                      </a:solidFill>
                      <a:prstDash val="sysDot"/>
                      <a:round/>
                      <a:headEnd type="none" w="med" len="med"/>
                      <a:tailEnd type="none" w="med" len="med"/>
                    </a:lnR>
                    <a:lnT>
                      <a:noFill/>
                    </a:lnT>
                    <a:lnB w="6350" cap="flat" cmpd="sng" algn="ctr">
                      <a:solidFill>
                        <a:schemeClr val="tx2"/>
                      </a:solidFill>
                      <a:prstDash val="sysDot"/>
                      <a:round/>
                      <a:headEnd type="none" w="med" len="med"/>
                      <a:tailEnd type="none" w="med" len="med"/>
                    </a:lnB>
                    <a:solidFill>
                      <a:srgbClr val="D8E4BC"/>
                    </a:solidFill>
                  </a:tcPr>
                </a:tc>
                <a:tc>
                  <a:txBody>
                    <a:bodyPr/>
                    <a:lstStyle/>
                    <a:p>
                      <a:pPr algn="ctr" fontAlgn="ctr"/>
                      <a:r>
                        <a:rPr lang="en-US" sz="1400" b="0" i="0" u="none" strike="noStrike">
                          <a:solidFill>
                            <a:srgbClr val="000000"/>
                          </a:solidFill>
                          <a:effectLst/>
                          <a:latin typeface="Arial"/>
                        </a:rPr>
                        <a:t>Low</a:t>
                      </a:r>
                    </a:p>
                  </a:txBody>
                  <a:tcPr marL="0" marR="0" marT="0" marB="0" anchor="ctr">
                    <a:lnL w="6350" cap="flat" cmpd="sng" algn="ctr">
                      <a:solidFill>
                        <a:schemeClr val="tx2"/>
                      </a:solidFill>
                      <a:prstDash val="sysDot"/>
                      <a:round/>
                      <a:headEnd type="none" w="med" len="med"/>
                      <a:tailEnd type="none" w="med" len="med"/>
                    </a:lnL>
                    <a:lnR w="6350" cap="flat" cmpd="sng" algn="ctr">
                      <a:solidFill>
                        <a:srgbClr val="0070C0"/>
                      </a:solidFill>
                      <a:prstDash val="dot"/>
                      <a:round/>
                      <a:headEnd type="none" w="med" len="med"/>
                      <a:tailEnd type="none" w="med" len="med"/>
                    </a:lnR>
                    <a:lnT>
                      <a:noFill/>
                    </a:lnT>
                    <a:lnB w="6350" cap="flat" cmpd="sng" algn="ctr">
                      <a:solidFill>
                        <a:schemeClr val="tx2"/>
                      </a:solidFill>
                      <a:prstDash val="sysDot"/>
                      <a:round/>
                      <a:headEnd type="none" w="med" len="med"/>
                      <a:tailEnd type="none" w="med" len="med"/>
                    </a:lnB>
                    <a:solidFill>
                      <a:srgbClr val="FCD5B4"/>
                    </a:solidFill>
                  </a:tcPr>
                </a:tc>
              </a:tr>
              <a:tr h="215557">
                <a:tc gridSpan="2">
                  <a:txBody>
                    <a:bodyPr/>
                    <a:lstStyle/>
                    <a:p>
                      <a:pPr algn="l" fontAlgn="b"/>
                      <a:r>
                        <a:rPr lang="en-US" sz="1400" b="1" i="0" u="none" strike="noStrike" dirty="0">
                          <a:solidFill>
                            <a:srgbClr val="000000"/>
                          </a:solidFill>
                          <a:effectLst/>
                          <a:latin typeface="Arial"/>
                        </a:rPr>
                        <a:t>Versions</a:t>
                      </a:r>
                    </a:p>
                  </a:txBody>
                  <a:tcPr marL="0" marR="0" marT="0" marB="0" anchor="b">
                    <a:lnL>
                      <a:noFill/>
                    </a:lnL>
                    <a:lnR w="6350" cap="flat" cmpd="sng" algn="ctr">
                      <a:solidFill>
                        <a:schemeClr val="tx2"/>
                      </a:solidFill>
                      <a:prstDash val="sysDot"/>
                      <a:round/>
                      <a:headEnd type="none" w="med" len="med"/>
                      <a:tailEnd type="none" w="med" len="med"/>
                    </a:lnR>
                    <a:lnT w="6350" cap="flat" cmpd="sng" algn="ctr">
                      <a:solidFill>
                        <a:schemeClr val="tx2"/>
                      </a:solidFill>
                      <a:prstDash val="sysDot"/>
                      <a:round/>
                      <a:headEnd type="none" w="med" len="med"/>
                      <a:tailEnd type="none" w="med" len="med"/>
                    </a:lnT>
                    <a:lnB>
                      <a:noFill/>
                    </a:lnB>
                    <a:solidFill>
                      <a:srgbClr val="DCE6F1"/>
                    </a:solidFill>
                  </a:tcPr>
                </a:tc>
                <a:tc hMerge="1">
                  <a:txBody>
                    <a:bodyPr/>
                    <a:lstStyle/>
                    <a:p>
                      <a:endParaRPr lang="en-US"/>
                    </a:p>
                  </a:txBody>
                  <a:tcPr/>
                </a:tc>
                <a:tc>
                  <a:txBody>
                    <a:bodyPr/>
                    <a:lstStyle/>
                    <a:p>
                      <a:pPr algn="ctr" fontAlgn="ctr"/>
                      <a:r>
                        <a:rPr lang="en-US" sz="1400" b="1" i="0" u="none" strike="noStrike">
                          <a:solidFill>
                            <a:srgbClr val="000000"/>
                          </a:solidFill>
                          <a:effectLst/>
                          <a:latin typeface="Arial"/>
                        </a:rPr>
                        <a:t> </a:t>
                      </a:r>
                    </a:p>
                  </a:txBody>
                  <a:tcPr marL="0" marR="0" marT="0" marB="0" anchor="ctr">
                    <a:lnL w="6350" cap="flat" cmpd="sng" algn="ctr">
                      <a:solidFill>
                        <a:schemeClr val="tx2"/>
                      </a:solidFill>
                      <a:prstDash val="sysDot"/>
                      <a:round/>
                      <a:headEnd type="none" w="med" len="med"/>
                      <a:tailEnd type="none" w="med" len="med"/>
                    </a:lnL>
                    <a:lnR w="6350" cap="flat" cmpd="sng" algn="ctr">
                      <a:solidFill>
                        <a:schemeClr val="tx2"/>
                      </a:solidFill>
                      <a:prstDash val="sysDot"/>
                      <a:round/>
                      <a:headEnd type="none" w="med" len="med"/>
                      <a:tailEnd type="none" w="med" len="med"/>
                    </a:lnR>
                    <a:lnT w="6350" cap="flat" cmpd="sng" algn="ctr">
                      <a:solidFill>
                        <a:schemeClr val="tx2"/>
                      </a:solidFill>
                      <a:prstDash val="sysDot"/>
                      <a:round/>
                      <a:headEnd type="none" w="med" len="med"/>
                      <a:tailEnd type="none" w="med" len="med"/>
                    </a:lnT>
                    <a:lnB>
                      <a:noFill/>
                    </a:lnB>
                    <a:solidFill>
                      <a:srgbClr val="DCE6F1"/>
                    </a:solidFill>
                  </a:tcPr>
                </a:tc>
                <a:tc>
                  <a:txBody>
                    <a:bodyPr/>
                    <a:lstStyle/>
                    <a:p>
                      <a:pPr algn="ctr" fontAlgn="ctr"/>
                      <a:r>
                        <a:rPr lang="en-US" sz="1400" b="0" i="0" u="none" strike="noStrike" dirty="0">
                          <a:solidFill>
                            <a:srgbClr val="000000"/>
                          </a:solidFill>
                          <a:effectLst/>
                          <a:latin typeface="Arial"/>
                        </a:rPr>
                        <a:t> </a:t>
                      </a:r>
                    </a:p>
                  </a:txBody>
                  <a:tcPr marL="0" marR="0" marT="0" marB="0" anchor="ctr">
                    <a:lnL w="6350" cap="flat" cmpd="sng" algn="ctr">
                      <a:solidFill>
                        <a:schemeClr val="tx2"/>
                      </a:solidFill>
                      <a:prstDash val="sysDot"/>
                      <a:round/>
                      <a:headEnd type="none" w="med" len="med"/>
                      <a:tailEnd type="none" w="med" len="med"/>
                    </a:lnL>
                    <a:lnR w="6350" cap="flat" cmpd="sng" algn="ctr">
                      <a:solidFill>
                        <a:srgbClr val="0070C0"/>
                      </a:solidFill>
                      <a:prstDash val="dot"/>
                      <a:round/>
                      <a:headEnd type="none" w="med" len="med"/>
                      <a:tailEnd type="none" w="med" len="med"/>
                    </a:lnR>
                    <a:lnT w="6350" cap="flat" cmpd="sng" algn="ctr">
                      <a:solidFill>
                        <a:schemeClr val="tx2"/>
                      </a:solidFill>
                      <a:prstDash val="sysDot"/>
                      <a:round/>
                      <a:headEnd type="none" w="med" len="med"/>
                      <a:tailEnd type="none" w="med" len="med"/>
                    </a:lnT>
                    <a:lnB>
                      <a:noFill/>
                    </a:lnB>
                    <a:solidFill>
                      <a:srgbClr val="DCE6F1"/>
                    </a:solidFill>
                  </a:tcPr>
                </a:tc>
              </a:tr>
              <a:tr h="646672">
                <a:tc>
                  <a:txBody>
                    <a:bodyPr/>
                    <a:lstStyle/>
                    <a:p>
                      <a:pPr algn="l" fontAlgn="ctr"/>
                      <a:endParaRPr lang="en-US" sz="1400" b="1" i="0" u="none" strike="noStrike">
                        <a:solidFill>
                          <a:srgbClr val="000000"/>
                        </a:solidFill>
                        <a:effectLst/>
                        <a:latin typeface="Arial"/>
                      </a:endParaRPr>
                    </a:p>
                  </a:txBody>
                  <a:tcPr marL="0" marR="0" marT="0" marB="0" anchor="ctr">
                    <a:lnL>
                      <a:noFill/>
                    </a:lnL>
                    <a:lnR w="6350" cap="flat" cmpd="sng" algn="ctr">
                      <a:noFill/>
                      <a:prstDash val="sysDot"/>
                      <a:round/>
                      <a:headEnd type="none" w="med" len="med"/>
                      <a:tailEnd type="none" w="med" len="med"/>
                    </a:lnR>
                    <a:lnT>
                      <a:noFill/>
                    </a:lnT>
                    <a:lnB>
                      <a:noFill/>
                    </a:lnB>
                  </a:tcPr>
                </a:tc>
                <a:tc>
                  <a:txBody>
                    <a:bodyPr/>
                    <a:lstStyle/>
                    <a:p>
                      <a:pPr algn="l" fontAlgn="ctr"/>
                      <a:r>
                        <a:rPr lang="en-US" sz="1400" b="1" i="0" u="none" strike="noStrike" dirty="0">
                          <a:solidFill>
                            <a:srgbClr val="000000"/>
                          </a:solidFill>
                          <a:effectLst/>
                          <a:latin typeface="Arial"/>
                        </a:rPr>
                        <a:t>Mount Types</a:t>
                      </a:r>
                    </a:p>
                  </a:txBody>
                  <a:tcPr marL="0" marR="0" marT="0" marB="0" anchor="ctr">
                    <a:lnL w="6350" cap="flat" cmpd="sng" algn="ctr">
                      <a:noFill/>
                      <a:prstDash val="sysDot"/>
                      <a:round/>
                      <a:headEnd type="none" w="med" len="med"/>
                      <a:tailEnd type="none" w="med" len="med"/>
                    </a:lnL>
                    <a:lnR w="6350" cap="flat" cmpd="sng" algn="ctr">
                      <a:solidFill>
                        <a:schemeClr val="tx2"/>
                      </a:solidFill>
                      <a:prstDash val="sysDot"/>
                      <a:round/>
                      <a:headEnd type="none" w="med" len="med"/>
                      <a:tailEnd type="none" w="med" len="med"/>
                    </a:lnR>
                    <a:lnT>
                      <a:noFill/>
                    </a:lnT>
                    <a:lnB>
                      <a:noFill/>
                    </a:lnB>
                  </a:tcPr>
                </a:tc>
                <a:tc>
                  <a:txBody>
                    <a:bodyPr/>
                    <a:lstStyle/>
                    <a:p>
                      <a:pPr algn="ctr" fontAlgn="ctr"/>
                      <a:r>
                        <a:rPr lang="en-US" sz="1400" b="1" i="0" u="none" strike="noStrike" dirty="0">
                          <a:solidFill>
                            <a:srgbClr val="000000"/>
                          </a:solidFill>
                          <a:effectLst/>
                          <a:latin typeface="Arial"/>
                        </a:rPr>
                        <a:t>Suspended, Surface, Wall, Cantilever</a:t>
                      </a:r>
                    </a:p>
                  </a:txBody>
                  <a:tcPr marL="0" marR="0" marT="0" marB="0" anchor="ctr">
                    <a:lnL w="6350" cap="flat" cmpd="sng" algn="ctr">
                      <a:solidFill>
                        <a:schemeClr val="tx2"/>
                      </a:solidFill>
                      <a:prstDash val="sysDot"/>
                      <a:round/>
                      <a:headEnd type="none" w="med" len="med"/>
                      <a:tailEnd type="none" w="med" len="med"/>
                    </a:lnL>
                    <a:lnR w="6350" cap="flat" cmpd="sng" algn="ctr">
                      <a:solidFill>
                        <a:schemeClr val="tx2"/>
                      </a:solidFill>
                      <a:prstDash val="sysDot"/>
                      <a:round/>
                      <a:headEnd type="none" w="med" len="med"/>
                      <a:tailEnd type="none" w="med" len="med"/>
                    </a:lnR>
                    <a:lnT>
                      <a:noFill/>
                    </a:lnT>
                    <a:lnB>
                      <a:noFill/>
                    </a:lnB>
                    <a:solidFill>
                      <a:srgbClr val="D8E4BC"/>
                    </a:solidFill>
                  </a:tcPr>
                </a:tc>
                <a:tc>
                  <a:txBody>
                    <a:bodyPr/>
                    <a:lstStyle/>
                    <a:p>
                      <a:pPr algn="ctr" fontAlgn="ctr"/>
                      <a:r>
                        <a:rPr lang="en-US" sz="1400" b="0" i="0" u="none" strike="noStrike" dirty="0">
                          <a:solidFill>
                            <a:srgbClr val="000000"/>
                          </a:solidFill>
                          <a:effectLst/>
                          <a:latin typeface="Arial"/>
                        </a:rPr>
                        <a:t>Suspended, Surface, Wall, Recess</a:t>
                      </a:r>
                    </a:p>
                  </a:txBody>
                  <a:tcPr marL="0" marR="0" marT="0" marB="0" anchor="ctr">
                    <a:lnL w="6350" cap="flat" cmpd="sng" algn="ctr">
                      <a:solidFill>
                        <a:schemeClr val="tx2"/>
                      </a:solidFill>
                      <a:prstDash val="sysDot"/>
                      <a:round/>
                      <a:headEnd type="none" w="med" len="med"/>
                      <a:tailEnd type="none" w="med" len="med"/>
                    </a:lnL>
                    <a:lnR w="6350" cap="flat" cmpd="sng" algn="ctr">
                      <a:solidFill>
                        <a:srgbClr val="0070C0"/>
                      </a:solidFill>
                      <a:prstDash val="dot"/>
                      <a:round/>
                      <a:headEnd type="none" w="med" len="med"/>
                      <a:tailEnd type="none" w="med" len="med"/>
                    </a:lnR>
                    <a:lnT>
                      <a:noFill/>
                    </a:lnT>
                    <a:lnB>
                      <a:noFill/>
                    </a:lnB>
                    <a:solidFill>
                      <a:srgbClr val="D8E4BC"/>
                    </a:solidFill>
                  </a:tcPr>
                </a:tc>
              </a:tr>
              <a:tr h="215557">
                <a:tc>
                  <a:txBody>
                    <a:bodyPr/>
                    <a:lstStyle/>
                    <a:p>
                      <a:pPr algn="l" fontAlgn="b"/>
                      <a:endParaRPr lang="en-US" sz="1400" b="1" i="0" u="none" strike="noStrike" dirty="0">
                        <a:solidFill>
                          <a:srgbClr val="000000"/>
                        </a:solidFill>
                        <a:effectLst/>
                        <a:latin typeface="Arial"/>
                      </a:endParaRPr>
                    </a:p>
                  </a:txBody>
                  <a:tcPr marL="0" marR="0" marT="0" marB="0" anchor="b">
                    <a:lnL>
                      <a:noFill/>
                    </a:lnL>
                    <a:lnR w="6350" cap="flat" cmpd="sng" algn="ctr">
                      <a:noFill/>
                      <a:prstDash val="sysDot"/>
                      <a:round/>
                      <a:headEnd type="none" w="med" len="med"/>
                      <a:tailEnd type="none" w="med" len="med"/>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400" b="1" i="0" u="none" strike="noStrike" dirty="0">
                          <a:solidFill>
                            <a:srgbClr val="000000"/>
                          </a:solidFill>
                          <a:effectLst/>
                          <a:latin typeface="Arial"/>
                        </a:rPr>
                        <a:t>Asymmetric</a:t>
                      </a:r>
                    </a:p>
                  </a:txBody>
                  <a:tcPr marL="0" marR="0" marT="0" marB="0" anchor="ctr">
                    <a:lnL w="6350" cap="flat" cmpd="sng" algn="ctr">
                      <a:noFill/>
                      <a:prstDash val="sysDot"/>
                      <a:round/>
                      <a:headEnd type="none" w="med" len="med"/>
                      <a:tailEnd type="none" w="med" len="med"/>
                    </a:lnL>
                    <a:lnR w="6350" cap="flat" cmpd="sng" algn="ctr">
                      <a:solidFill>
                        <a:schemeClr val="tx2"/>
                      </a:solidFill>
                      <a:prstDash val="sysDot"/>
                      <a:round/>
                      <a:headEnd type="none" w="med" len="med"/>
                      <a:tailEnd type="none" w="med" len="med"/>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1" i="0" u="none" strike="noStrike" dirty="0">
                          <a:solidFill>
                            <a:srgbClr val="000000"/>
                          </a:solidFill>
                          <a:effectLst/>
                          <a:latin typeface="Wingdings"/>
                        </a:rPr>
                        <a:t>ü</a:t>
                      </a:r>
                    </a:p>
                  </a:txBody>
                  <a:tcPr marL="0" marR="0" marT="0" marB="0" anchor="ctr">
                    <a:lnL w="6350" cap="flat" cmpd="sng" algn="ctr">
                      <a:solidFill>
                        <a:schemeClr val="tx2"/>
                      </a:solidFill>
                      <a:prstDash val="sysDot"/>
                      <a:round/>
                      <a:headEnd type="none" w="med" len="med"/>
                      <a:tailEnd type="none" w="med" len="med"/>
                    </a:lnL>
                    <a:lnR w="6350" cap="flat" cmpd="sng" algn="ctr">
                      <a:solidFill>
                        <a:schemeClr val="tx2"/>
                      </a:solidFill>
                      <a:prstDash val="sysDot"/>
                      <a:round/>
                      <a:headEnd type="none" w="med" len="med"/>
                      <a:tailEnd type="none" w="med" len="med"/>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8E4BC"/>
                    </a:solidFill>
                  </a:tcPr>
                </a:tc>
                <a:tc>
                  <a:txBody>
                    <a:bodyPr/>
                    <a:lstStyle/>
                    <a:p>
                      <a:pPr algn="ctr" fontAlgn="ctr"/>
                      <a:r>
                        <a:rPr lang="en-US" sz="1400" b="0" i="0" u="none" strike="noStrike" dirty="0">
                          <a:solidFill>
                            <a:srgbClr val="000000"/>
                          </a:solidFill>
                          <a:effectLst/>
                          <a:latin typeface="Wingdings"/>
                        </a:rPr>
                        <a:t>û</a:t>
                      </a:r>
                    </a:p>
                  </a:txBody>
                  <a:tcPr marL="0" marR="0" marT="0" marB="0" anchor="ctr">
                    <a:lnL w="6350" cap="flat" cmpd="sng" algn="ctr">
                      <a:solidFill>
                        <a:schemeClr val="tx2"/>
                      </a:solidFill>
                      <a:prstDash val="sysDot"/>
                      <a:round/>
                      <a:headEnd type="none" w="med" len="med"/>
                      <a:tailEnd type="none" w="med" len="med"/>
                    </a:lnL>
                    <a:lnR w="6350" cap="flat" cmpd="sng" algn="ctr">
                      <a:noFill/>
                      <a:prstDash val="dot"/>
                      <a:round/>
                      <a:headEnd type="none" w="med" len="med"/>
                      <a:tailEnd type="none" w="med" len="med"/>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CD5B4"/>
                    </a:solidFill>
                  </a:tcPr>
                </a:tc>
              </a:tr>
              <a:tr h="215557">
                <a:tc gridSpan="2">
                  <a:txBody>
                    <a:bodyPr/>
                    <a:lstStyle/>
                    <a:p>
                      <a:pPr algn="l" fontAlgn="ctr"/>
                      <a:r>
                        <a:rPr lang="en-US" sz="1400" b="1" i="0" u="none" strike="noStrike" dirty="0">
                          <a:solidFill>
                            <a:srgbClr val="000000"/>
                          </a:solidFill>
                          <a:effectLst/>
                          <a:latin typeface="Arial"/>
                        </a:rPr>
                        <a:t>LED Light Engine</a:t>
                      </a:r>
                    </a:p>
                  </a:txBody>
                  <a:tcPr marL="0" marR="0" marT="0" marB="0" anchor="ctr">
                    <a:lnL>
                      <a:noFill/>
                    </a:lnL>
                    <a:lnR w="6350" cap="flat" cmpd="sng" algn="ctr">
                      <a:noFill/>
                      <a:prstDash val="sysDot"/>
                      <a:round/>
                      <a:headEnd type="none" w="med" len="med"/>
                      <a:tailEnd type="none" w="med" len="med"/>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US"/>
                    </a:p>
                  </a:txBody>
                  <a:tcPr>
                    <a:lnL w="6350" cap="flat" cmpd="sng" algn="ctr">
                      <a:noFill/>
                      <a:prstDash val="sysDot"/>
                      <a:round/>
                      <a:headEnd type="none" w="med" len="med"/>
                      <a:tailEnd type="none" w="med" len="med"/>
                    </a:lnL>
                    <a:lnR w="6350" cap="flat" cmpd="sng" algn="ctr">
                      <a:solidFill>
                        <a:schemeClr val="tx2"/>
                      </a:solidFill>
                      <a:prstDash val="sysDot"/>
                      <a:round/>
                      <a:headEnd type="none" w="med" len="med"/>
                      <a:tailEnd type="none" w="med" len="med"/>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1" i="0" u="none" strike="noStrike" dirty="0">
                          <a:solidFill>
                            <a:srgbClr val="000000"/>
                          </a:solidFill>
                          <a:effectLst/>
                          <a:latin typeface="Arial"/>
                        </a:rPr>
                        <a:t> </a:t>
                      </a:r>
                    </a:p>
                  </a:txBody>
                  <a:tcPr marL="0" marR="0" marT="0" marB="0" anchor="ctr">
                    <a:lnL w="6350" cap="flat" cmpd="sng" algn="ctr">
                      <a:noFill/>
                      <a:prstDash val="sysDot"/>
                      <a:round/>
                      <a:headEnd type="none" w="med" len="med"/>
                      <a:tailEnd type="none" w="med" len="med"/>
                    </a:lnL>
                    <a:lnR w="6350" cap="flat" cmpd="sng" algn="ctr">
                      <a:solidFill>
                        <a:schemeClr val="tx2"/>
                      </a:solidFill>
                      <a:prstDash val="sysDot"/>
                      <a:round/>
                      <a:headEnd type="none" w="med" len="med"/>
                      <a:tailEnd type="none" w="med" len="med"/>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1400" b="0" i="0" u="none" strike="noStrike" dirty="0">
                          <a:solidFill>
                            <a:srgbClr val="000000"/>
                          </a:solidFill>
                          <a:effectLst/>
                          <a:latin typeface="Arial"/>
                        </a:rPr>
                        <a:t> </a:t>
                      </a:r>
                    </a:p>
                  </a:txBody>
                  <a:tcPr marL="0" marR="0" marT="0" marB="0" anchor="ctr">
                    <a:lnL w="6350" cap="flat" cmpd="sng" algn="ctr">
                      <a:solidFill>
                        <a:schemeClr val="tx2"/>
                      </a:solidFill>
                      <a:prstDash val="sysDot"/>
                      <a:round/>
                      <a:headEnd type="none" w="med" len="med"/>
                      <a:tailEnd type="none" w="med" len="med"/>
                    </a:lnL>
                    <a:lnR w="6350" cap="flat" cmpd="sng" algn="ctr">
                      <a:noFill/>
                      <a:prstDash val="dot"/>
                      <a:round/>
                      <a:headEnd type="none" w="med" len="med"/>
                      <a:tailEnd type="none" w="med" len="med"/>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215557">
                <a:tc>
                  <a:txBody>
                    <a:bodyPr/>
                    <a:lstStyle/>
                    <a:p>
                      <a:pPr algn="l" fontAlgn="b"/>
                      <a:endParaRPr lang="en-US" sz="1400" b="1" i="0" u="none" strike="noStrike">
                        <a:solidFill>
                          <a:srgbClr val="000000"/>
                        </a:solidFill>
                        <a:effectLst/>
                        <a:latin typeface="Arial"/>
                      </a:endParaRPr>
                    </a:p>
                  </a:txBody>
                  <a:tcPr marL="0" marR="0" marT="0" marB="0" anchor="b">
                    <a:lnL>
                      <a:noFill/>
                    </a:lnL>
                    <a:lnR w="6350" cap="flat" cmpd="sng" algn="ctr">
                      <a:noFill/>
                      <a:prstDash val="sysDot"/>
                      <a:round/>
                      <a:headEnd type="none" w="med" len="med"/>
                      <a:tailEnd type="none" w="med" len="med"/>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400" b="1" i="0" u="none" strike="noStrike" dirty="0">
                          <a:solidFill>
                            <a:srgbClr val="000000"/>
                          </a:solidFill>
                          <a:effectLst/>
                          <a:latin typeface="Arial"/>
                        </a:rPr>
                        <a:t>Lumen Packages</a:t>
                      </a:r>
                    </a:p>
                  </a:txBody>
                  <a:tcPr marL="0" marR="0" marT="0" marB="0" anchor="ctr">
                    <a:lnL w="6350" cap="flat" cmpd="sng" algn="ctr">
                      <a:noFill/>
                      <a:prstDash val="sysDot"/>
                      <a:round/>
                      <a:headEnd type="none" w="med" len="med"/>
                      <a:tailEnd type="none" w="med" len="med"/>
                    </a:lnL>
                    <a:lnR w="6350" cap="flat" cmpd="sng" algn="ctr">
                      <a:solidFill>
                        <a:schemeClr val="tx2"/>
                      </a:solidFill>
                      <a:prstDash val="sysDot"/>
                      <a:round/>
                      <a:headEnd type="none" w="med" len="med"/>
                      <a:tailEnd type="none" w="med" len="med"/>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1" i="0" u="none" strike="noStrike" dirty="0">
                          <a:solidFill>
                            <a:srgbClr val="000000"/>
                          </a:solidFill>
                          <a:effectLst/>
                          <a:latin typeface="Arial"/>
                        </a:rPr>
                        <a:t>2400, 3600 lm/4ft</a:t>
                      </a:r>
                    </a:p>
                  </a:txBody>
                  <a:tcPr marL="0" marR="0" marT="0" marB="0" anchor="ctr">
                    <a:lnL w="6350" cap="flat" cmpd="sng" algn="ctr">
                      <a:solidFill>
                        <a:schemeClr val="tx2"/>
                      </a:solidFill>
                      <a:prstDash val="sysDot"/>
                      <a:round/>
                      <a:headEnd type="none" w="med" len="med"/>
                      <a:tailEnd type="none" w="med" len="med"/>
                    </a:lnL>
                    <a:lnR w="6350" cap="flat" cmpd="sng" algn="ctr">
                      <a:solidFill>
                        <a:schemeClr val="tx2"/>
                      </a:solidFill>
                      <a:prstDash val="sysDot"/>
                      <a:round/>
                      <a:headEnd type="none" w="med" len="med"/>
                      <a:tailEnd type="none" w="med" len="med"/>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8E4BC"/>
                    </a:solidFill>
                  </a:tcPr>
                </a:tc>
                <a:tc>
                  <a:txBody>
                    <a:bodyPr/>
                    <a:lstStyle/>
                    <a:p>
                      <a:pPr algn="ctr" fontAlgn="ctr"/>
                      <a:r>
                        <a:rPr lang="en-US" sz="1400" b="0" i="0" u="none" strike="noStrike" dirty="0">
                          <a:solidFill>
                            <a:srgbClr val="000000"/>
                          </a:solidFill>
                          <a:effectLst/>
                          <a:latin typeface="Arial"/>
                        </a:rPr>
                        <a:t>1500, </a:t>
                      </a:r>
                      <a:r>
                        <a:rPr lang="en-US" sz="1400" b="0" i="0" u="none" strike="noStrike" dirty="0" smtClean="0">
                          <a:solidFill>
                            <a:srgbClr val="000000"/>
                          </a:solidFill>
                          <a:effectLst/>
                          <a:latin typeface="Arial"/>
                        </a:rPr>
                        <a:t>3000 </a:t>
                      </a:r>
                      <a:r>
                        <a:rPr lang="en-US" sz="1400" b="0" i="0" u="none" strike="noStrike" dirty="0">
                          <a:solidFill>
                            <a:srgbClr val="000000"/>
                          </a:solidFill>
                          <a:effectLst/>
                          <a:latin typeface="Arial"/>
                        </a:rPr>
                        <a:t>lm/4ft</a:t>
                      </a:r>
                    </a:p>
                  </a:txBody>
                  <a:tcPr marL="0" marR="0" marT="0" marB="0" anchor="ctr">
                    <a:lnL w="6350" cap="flat" cmpd="sng" algn="ctr">
                      <a:solidFill>
                        <a:schemeClr val="tx2"/>
                      </a:solidFill>
                      <a:prstDash val="sysDot"/>
                      <a:round/>
                      <a:headEnd type="none" w="med" len="med"/>
                      <a:tailEnd type="none" w="med" len="med"/>
                    </a:lnL>
                    <a:lnR w="6350" cap="flat" cmpd="sng" algn="ctr">
                      <a:noFill/>
                      <a:prstDash val="dot"/>
                      <a:round/>
                      <a:headEnd type="none" w="med" len="med"/>
                      <a:tailEnd type="none" w="med" len="med"/>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CD5B4"/>
                    </a:solidFill>
                  </a:tcPr>
                </a:tc>
              </a:tr>
              <a:tr h="215557">
                <a:tc>
                  <a:txBody>
                    <a:bodyPr/>
                    <a:lstStyle/>
                    <a:p>
                      <a:pPr algn="l" fontAlgn="b"/>
                      <a:endParaRPr lang="en-US" sz="1400" b="1" i="0" u="none" strike="noStrike">
                        <a:solidFill>
                          <a:srgbClr val="000000"/>
                        </a:solidFill>
                        <a:effectLst/>
                        <a:latin typeface="Arial"/>
                      </a:endParaRPr>
                    </a:p>
                  </a:txBody>
                  <a:tcPr marL="0" marR="0" marT="0" marB="0" anchor="b">
                    <a:lnL>
                      <a:noFill/>
                    </a:lnL>
                    <a:lnR w="6350" cap="flat" cmpd="sng" algn="ctr">
                      <a:noFill/>
                      <a:prstDash val="sysDot"/>
                      <a:round/>
                      <a:headEnd type="none" w="med" len="med"/>
                      <a:tailEnd type="none" w="med" len="med"/>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400" b="1" i="0" u="none" strike="noStrike" dirty="0" smtClean="0">
                          <a:solidFill>
                            <a:srgbClr val="000000"/>
                          </a:solidFill>
                          <a:effectLst/>
                          <a:latin typeface="Arial"/>
                        </a:rPr>
                        <a:t>Efficacy (2000+ lm/4ft)</a:t>
                      </a:r>
                      <a:endParaRPr lang="en-US" sz="1400" b="1" i="0" u="none" strike="noStrike" dirty="0">
                        <a:solidFill>
                          <a:srgbClr val="000000"/>
                        </a:solidFill>
                        <a:effectLst/>
                        <a:latin typeface="Arial"/>
                      </a:endParaRPr>
                    </a:p>
                  </a:txBody>
                  <a:tcPr marL="0" marR="0" marT="0" marB="0" anchor="ctr">
                    <a:lnL w="6350" cap="flat" cmpd="sng" algn="ctr">
                      <a:noFill/>
                      <a:prstDash val="sysDot"/>
                      <a:round/>
                      <a:headEnd type="none" w="med" len="med"/>
                      <a:tailEnd type="none" w="med" len="med"/>
                    </a:lnL>
                    <a:lnR w="6350" cap="flat" cmpd="sng" algn="ctr">
                      <a:solidFill>
                        <a:schemeClr val="tx2"/>
                      </a:solidFill>
                      <a:prstDash val="sysDot"/>
                      <a:round/>
                      <a:headEnd type="none" w="med" len="med"/>
                      <a:tailEnd type="none" w="med" len="med"/>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1" i="0" u="none" strike="noStrike" dirty="0">
                          <a:solidFill>
                            <a:srgbClr val="000000"/>
                          </a:solidFill>
                          <a:effectLst/>
                          <a:latin typeface="Arial"/>
                        </a:rPr>
                        <a:t>86 lm/W</a:t>
                      </a:r>
                    </a:p>
                  </a:txBody>
                  <a:tcPr marL="0" marR="0" marT="0" marB="0" anchor="ctr">
                    <a:lnL w="6350" cap="flat" cmpd="sng" algn="ctr">
                      <a:solidFill>
                        <a:schemeClr val="tx2"/>
                      </a:solidFill>
                      <a:prstDash val="sysDot"/>
                      <a:round/>
                      <a:headEnd type="none" w="med" len="med"/>
                      <a:tailEnd type="none" w="med" len="med"/>
                    </a:lnL>
                    <a:lnR w="6350" cap="flat" cmpd="sng" algn="ctr">
                      <a:solidFill>
                        <a:schemeClr val="tx2"/>
                      </a:solidFill>
                      <a:prstDash val="sysDot"/>
                      <a:round/>
                      <a:headEnd type="none" w="med" len="med"/>
                      <a:tailEnd type="none" w="med" len="med"/>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8E4BC"/>
                    </a:solidFill>
                  </a:tcPr>
                </a:tc>
                <a:tc>
                  <a:txBody>
                    <a:bodyPr/>
                    <a:lstStyle/>
                    <a:p>
                      <a:pPr algn="ctr" fontAlgn="ctr"/>
                      <a:r>
                        <a:rPr lang="en-US" sz="1400" b="0" i="0" u="none" strike="noStrike" dirty="0" smtClean="0">
                          <a:solidFill>
                            <a:srgbClr val="000000"/>
                          </a:solidFill>
                          <a:effectLst/>
                          <a:latin typeface="Arial"/>
                        </a:rPr>
                        <a:t>&lt;80 </a:t>
                      </a:r>
                      <a:r>
                        <a:rPr lang="en-US" sz="1400" b="0" i="0" u="none" strike="noStrike" dirty="0">
                          <a:solidFill>
                            <a:srgbClr val="000000"/>
                          </a:solidFill>
                          <a:effectLst/>
                          <a:latin typeface="Arial"/>
                        </a:rPr>
                        <a:t>lm/W</a:t>
                      </a:r>
                    </a:p>
                  </a:txBody>
                  <a:tcPr marL="0" marR="0" marT="0" marB="0" anchor="ctr">
                    <a:lnL w="6350" cap="flat" cmpd="sng" algn="ctr">
                      <a:solidFill>
                        <a:schemeClr val="tx2"/>
                      </a:solidFill>
                      <a:prstDash val="sysDot"/>
                      <a:round/>
                      <a:headEnd type="none" w="med" len="med"/>
                      <a:tailEnd type="none" w="med" len="med"/>
                    </a:lnL>
                    <a:lnR w="6350" cap="flat" cmpd="sng" algn="ctr">
                      <a:noFill/>
                      <a:prstDash val="dot"/>
                      <a:round/>
                      <a:headEnd type="none" w="med" len="med"/>
                      <a:tailEnd type="none" w="med" len="med"/>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CD5B4"/>
                    </a:solidFill>
                  </a:tcPr>
                </a:tc>
              </a:tr>
              <a:tr h="215557">
                <a:tc>
                  <a:txBody>
                    <a:bodyPr/>
                    <a:lstStyle/>
                    <a:p>
                      <a:pPr algn="l" fontAlgn="b"/>
                      <a:endParaRPr lang="en-US" sz="1400" b="1" i="0" u="none" strike="noStrike" dirty="0">
                        <a:solidFill>
                          <a:srgbClr val="000000"/>
                        </a:solidFill>
                        <a:effectLst/>
                        <a:latin typeface="Arial"/>
                      </a:endParaRPr>
                    </a:p>
                  </a:txBody>
                  <a:tcPr marL="0" marR="0" marT="0" marB="0" anchor="b">
                    <a:lnL>
                      <a:noFill/>
                    </a:lnL>
                    <a:lnR w="6350" cap="flat" cmpd="sng" algn="ctr">
                      <a:noFill/>
                      <a:prstDash val="sysDot"/>
                      <a:round/>
                      <a:headEnd type="none" w="med" len="med"/>
                      <a:tailEnd type="none" w="med" len="med"/>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400" b="1" i="0" u="none" strike="noStrike" dirty="0">
                          <a:solidFill>
                            <a:srgbClr val="000000"/>
                          </a:solidFill>
                          <a:effectLst/>
                          <a:latin typeface="Arial"/>
                        </a:rPr>
                        <a:t>Color Control</a:t>
                      </a:r>
                    </a:p>
                  </a:txBody>
                  <a:tcPr marL="0" marR="0" marT="0" marB="0" anchor="ctr">
                    <a:lnL w="6350" cap="flat" cmpd="sng" algn="ctr">
                      <a:noFill/>
                      <a:prstDash val="sysDot"/>
                      <a:round/>
                      <a:headEnd type="none" w="med" len="med"/>
                      <a:tailEnd type="none" w="med" len="med"/>
                    </a:lnL>
                    <a:lnR w="6350" cap="flat" cmpd="sng" algn="ctr">
                      <a:solidFill>
                        <a:schemeClr val="tx2"/>
                      </a:solidFill>
                      <a:prstDash val="sysDot"/>
                      <a:round/>
                      <a:headEnd type="none" w="med" len="med"/>
                      <a:tailEnd type="none" w="med" len="med"/>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1" i="0" u="none" strike="noStrike" dirty="0">
                          <a:solidFill>
                            <a:srgbClr val="000000"/>
                          </a:solidFill>
                          <a:effectLst/>
                          <a:latin typeface="Arial"/>
                        </a:rPr>
                        <a:t>2.5 Step MCDM</a:t>
                      </a:r>
                    </a:p>
                  </a:txBody>
                  <a:tcPr marL="0" marR="0" marT="0" marB="0" anchor="ctr">
                    <a:lnL w="6350" cap="flat" cmpd="sng" algn="ctr">
                      <a:solidFill>
                        <a:schemeClr val="tx2"/>
                      </a:solidFill>
                      <a:prstDash val="sysDot"/>
                      <a:round/>
                      <a:headEnd type="none" w="med" len="med"/>
                      <a:tailEnd type="none" w="med" len="med"/>
                    </a:lnL>
                    <a:lnR w="6350" cap="flat" cmpd="sng" algn="ctr">
                      <a:solidFill>
                        <a:schemeClr val="tx2"/>
                      </a:solidFill>
                      <a:prstDash val="sysDot"/>
                      <a:round/>
                      <a:headEnd type="none" w="med" len="med"/>
                      <a:tailEnd type="none" w="med" len="med"/>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8E4BC"/>
                    </a:solidFill>
                  </a:tcPr>
                </a:tc>
                <a:tc>
                  <a:txBody>
                    <a:bodyPr/>
                    <a:lstStyle/>
                    <a:p>
                      <a:pPr algn="ctr" fontAlgn="ctr"/>
                      <a:r>
                        <a:rPr lang="en-US" sz="1400" b="0" i="0" u="none" strike="noStrike" dirty="0">
                          <a:solidFill>
                            <a:srgbClr val="000000"/>
                          </a:solidFill>
                          <a:effectLst/>
                          <a:latin typeface="Arial"/>
                        </a:rPr>
                        <a:t>3.5 Step MCDM</a:t>
                      </a:r>
                    </a:p>
                  </a:txBody>
                  <a:tcPr marL="0" marR="0" marT="0" marB="0" anchor="ctr">
                    <a:lnL w="6350" cap="flat" cmpd="sng" algn="ctr">
                      <a:solidFill>
                        <a:schemeClr val="tx2"/>
                      </a:solidFill>
                      <a:prstDash val="sysDot"/>
                      <a:round/>
                      <a:headEnd type="none" w="med" len="med"/>
                      <a:tailEnd type="none" w="med" len="med"/>
                    </a:lnL>
                    <a:lnR w="6350" cap="flat" cmpd="sng" algn="ctr">
                      <a:noFill/>
                      <a:prstDash val="dot"/>
                      <a:round/>
                      <a:headEnd type="none" w="med" len="med"/>
                      <a:tailEnd type="none" w="med" len="med"/>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CD5B4"/>
                    </a:solidFill>
                  </a:tcPr>
                </a:tc>
              </a:tr>
              <a:tr h="215557">
                <a:tc gridSpan="2">
                  <a:txBody>
                    <a:bodyPr/>
                    <a:lstStyle/>
                    <a:p>
                      <a:pPr algn="l" fontAlgn="ctr"/>
                      <a:r>
                        <a:rPr lang="en-US" sz="1400" b="1" i="0" u="none" strike="noStrike">
                          <a:solidFill>
                            <a:srgbClr val="000000"/>
                          </a:solidFill>
                          <a:effectLst/>
                          <a:latin typeface="Arial"/>
                        </a:rPr>
                        <a:t>Warranty</a:t>
                      </a:r>
                    </a:p>
                  </a:txBody>
                  <a:tcPr marL="0" marR="0" marT="0" marB="0" anchor="ctr">
                    <a:lnL>
                      <a:noFill/>
                    </a:lnL>
                    <a:lnR w="6350" cap="flat" cmpd="sng" algn="ctr">
                      <a:noFill/>
                      <a:prstDash val="sysDot"/>
                      <a:round/>
                      <a:headEnd type="none" w="med" len="med"/>
                      <a:tailEnd type="none" w="med" len="med"/>
                    </a:lnR>
                    <a:lnT>
                      <a:noFill/>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lnL w="6350" cap="flat" cmpd="sng" algn="ctr">
                      <a:noFill/>
                      <a:prstDash val="sysDot"/>
                      <a:round/>
                      <a:headEnd type="none" w="med" len="med"/>
                      <a:tailEnd type="none" w="med" len="med"/>
                    </a:lnL>
                    <a:lnR w="6350" cap="flat" cmpd="sng" algn="ctr">
                      <a:solidFill>
                        <a:schemeClr val="tx2"/>
                      </a:solidFill>
                      <a:prstDash val="sysDot"/>
                      <a:round/>
                      <a:headEnd type="none" w="med" len="med"/>
                      <a:tailEnd type="none" w="med" len="med"/>
                    </a:lnR>
                    <a:lnT>
                      <a:noFill/>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1" i="0" u="none" strike="noStrike" dirty="0">
                          <a:solidFill>
                            <a:srgbClr val="000000"/>
                          </a:solidFill>
                          <a:effectLst/>
                          <a:latin typeface="Arial"/>
                        </a:rPr>
                        <a:t>5 Year System</a:t>
                      </a:r>
                    </a:p>
                  </a:txBody>
                  <a:tcPr marL="0" marR="0" marT="0" marB="0" anchor="ctr">
                    <a:lnL w="6350" cap="flat" cmpd="sng" algn="ctr">
                      <a:noFill/>
                      <a:prstDash val="sysDot"/>
                      <a:round/>
                      <a:headEnd type="none" w="med" len="med"/>
                      <a:tailEnd type="none" w="med" len="med"/>
                    </a:lnL>
                    <a:lnR w="6350" cap="flat" cmpd="sng" algn="ctr">
                      <a:solidFill>
                        <a:schemeClr val="tx2"/>
                      </a:solidFill>
                      <a:prstDash val="sysDot"/>
                      <a:round/>
                      <a:headEnd type="none" w="med" len="med"/>
                      <a:tailEnd type="none" w="med" len="med"/>
                    </a:lnR>
                    <a:lnT>
                      <a:noFill/>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D8E4BC"/>
                    </a:solidFill>
                  </a:tcPr>
                </a:tc>
                <a:tc>
                  <a:txBody>
                    <a:bodyPr/>
                    <a:lstStyle/>
                    <a:p>
                      <a:pPr algn="ctr" fontAlgn="ctr"/>
                      <a:r>
                        <a:rPr lang="en-US" sz="1400" b="0" i="0" u="none" strike="noStrike" dirty="0" smtClean="0">
                          <a:solidFill>
                            <a:srgbClr val="000000"/>
                          </a:solidFill>
                          <a:effectLst/>
                          <a:latin typeface="Arial"/>
                        </a:rPr>
                        <a:t>3 Year LEDs</a:t>
                      </a:r>
                      <a:endParaRPr lang="en-US" sz="1400" b="0" i="0" u="none" strike="noStrike" dirty="0">
                        <a:solidFill>
                          <a:srgbClr val="000000"/>
                        </a:solidFill>
                        <a:effectLst/>
                        <a:latin typeface="Arial"/>
                      </a:endParaRPr>
                    </a:p>
                  </a:txBody>
                  <a:tcPr marL="0" marR="0" marT="0" marB="0" anchor="ctr">
                    <a:lnL w="6350" cap="flat" cmpd="sng" algn="ctr">
                      <a:solidFill>
                        <a:schemeClr val="tx2"/>
                      </a:solidFill>
                      <a:prstDash val="sysDot"/>
                      <a:round/>
                      <a:headEnd type="none" w="med" len="med"/>
                      <a:tailEnd type="none" w="med" len="med"/>
                    </a:lnL>
                    <a:lnR w="6350" cap="flat" cmpd="sng" algn="ctr">
                      <a:noFill/>
                      <a:prstDash val="dot"/>
                      <a:round/>
                      <a:headEnd type="none" w="med" len="med"/>
                      <a:tailEnd type="none" w="med" len="med"/>
                    </a:lnR>
                    <a:lnT>
                      <a:noFill/>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CD5B4"/>
                    </a:solidFill>
                  </a:tcPr>
                </a:tc>
              </a:tr>
            </a:tbl>
          </a:graphicData>
        </a:graphic>
      </p:graphicFrame>
      <p:pic>
        <p:nvPicPr>
          <p:cNvPr id="16" name="Picture 15"/>
          <p:cNvPicPr>
            <a:picLocks noChangeAspect="1" noChangeArrowheads="1"/>
          </p:cNvPicPr>
          <p:nvPr/>
        </p:nvPicPr>
        <p:blipFill>
          <a:blip r:embed="rId3" cstate="print"/>
          <a:srcRect r="33046" b="23266"/>
          <a:stretch>
            <a:fillRect/>
          </a:stretch>
        </p:blipFill>
        <p:spPr bwMode="auto">
          <a:xfrm flipH="1">
            <a:off x="3657600" y="1676400"/>
            <a:ext cx="990600" cy="654341"/>
          </a:xfrm>
          <a:prstGeom prst="rect">
            <a:avLst/>
          </a:prstGeom>
          <a:noFill/>
          <a:ln w="9525">
            <a:noFill/>
            <a:miter lim="800000"/>
            <a:headEnd/>
            <a:tailEnd/>
          </a:ln>
        </p:spPr>
      </p:pic>
      <p:pic>
        <p:nvPicPr>
          <p:cNvPr id="18" name="Picture 17" descr="http://www.finelite.com/typo3temp/pics/80d3999c0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676400"/>
            <a:ext cx="759973" cy="71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694014"/>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G:\Images &amp; Graphics\Corporate\Philips Shield\Shield_2008_RGB.jpg"/>
          <p:cNvPicPr>
            <a:picLocks noChangeAspect="1" noChangeArrowheads="1"/>
          </p:cNvPicPr>
          <p:nvPr/>
        </p:nvPicPr>
        <p:blipFill>
          <a:blip r:embed="rId2" cstate="print"/>
          <a:srcRect/>
          <a:stretch>
            <a:fillRect/>
          </a:stretch>
        </p:blipFill>
        <p:spPr bwMode="auto">
          <a:xfrm>
            <a:off x="3505200" y="2057400"/>
            <a:ext cx="2171700" cy="2862982"/>
          </a:xfrm>
          <a:prstGeom prst="rect">
            <a:avLst/>
          </a:prstGeom>
          <a:noFill/>
        </p:spPr>
      </p:pic>
      <p:sp>
        <p:nvSpPr>
          <p:cNvPr id="2" name="Rectangle 1"/>
          <p:cNvSpPr/>
          <p:nvPr/>
        </p:nvSpPr>
        <p:spPr>
          <a:xfrm>
            <a:off x="76200" y="76200"/>
            <a:ext cx="18288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702300" y="76200"/>
            <a:ext cx="34417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239000" y="5791200"/>
            <a:ext cx="18288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383261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7" y="-22159"/>
            <a:ext cx="9143999" cy="3527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9896" y="3733800"/>
            <a:ext cx="4867275"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933575"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19050"/>
            <a:ext cx="3181350" cy="93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514582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370121"/>
            <a:ext cx="4572000" cy="461665"/>
          </a:xfrm>
          <a:prstGeom prst="rect">
            <a:avLst/>
          </a:prstGeom>
        </p:spPr>
        <p:txBody>
          <a:bodyPr>
            <a:spAutoFit/>
          </a:bodyPr>
          <a:lstStyle/>
          <a:p>
            <a:pPr marL="342900" lvl="0" indent="-342900">
              <a:spcBef>
                <a:spcPct val="20000"/>
              </a:spcBef>
              <a:buClr>
                <a:srgbClr val="EC008C"/>
              </a:buClr>
              <a:defRPr/>
            </a:pPr>
            <a:r>
              <a:rPr lang="en-US" sz="2400" dirty="0" smtClean="0">
                <a:solidFill>
                  <a:srgbClr val="EC008C"/>
                </a:solidFill>
                <a:latin typeface="Arial" pitchFamily="34" charset="0"/>
                <a:cs typeface="Arial" pitchFamily="34" charset="0"/>
              </a:rPr>
              <a:t>What Jump already offers</a:t>
            </a:r>
            <a:endParaRPr lang="en-US" sz="2400" dirty="0">
              <a:solidFill>
                <a:srgbClr val="EC008C"/>
              </a:solidFill>
              <a:latin typeface="Arial" pitchFamily="34" charset="0"/>
              <a:cs typeface="Arial" pitchFamily="34" charset="0"/>
            </a:endParaRPr>
          </a:p>
        </p:txBody>
      </p:sp>
      <p:sp>
        <p:nvSpPr>
          <p:cNvPr id="9" name="Content Placeholder 2"/>
          <p:cNvSpPr txBox="1">
            <a:spLocks/>
          </p:cNvSpPr>
          <p:nvPr/>
        </p:nvSpPr>
        <p:spPr>
          <a:xfrm>
            <a:off x="533400" y="1981200"/>
            <a:ext cx="5867400" cy="4800600"/>
          </a:xfrm>
          <a:prstGeom prst="rect">
            <a:avLst/>
          </a:prstGeom>
        </p:spPr>
        <p:txBody>
          <a:bodyPr vert="horz" lIns="91440" tIns="45720" rIns="91440" bIns="45720" rtlCol="0">
            <a:normAutofit/>
          </a:bodyPr>
          <a:lstStyle/>
          <a:p>
            <a:pPr marL="342900" indent="-342900">
              <a:spcBef>
                <a:spcPct val="20000"/>
              </a:spcBef>
              <a:spcAft>
                <a:spcPts val="600"/>
              </a:spcAft>
              <a:buClr>
                <a:srgbClr val="EC008C"/>
              </a:buClr>
              <a:buFont typeface="Wingdings" pitchFamily="2" charset="2"/>
              <a:buChar char="§"/>
              <a:defRPr/>
            </a:pPr>
            <a:r>
              <a:rPr lang="en-US" sz="1600" dirty="0" smtClean="0">
                <a:solidFill>
                  <a:schemeClr val="tx1">
                    <a:lumMod val="65000"/>
                    <a:lumOff val="35000"/>
                  </a:schemeClr>
                </a:solidFill>
                <a:latin typeface="Arial" pitchFamily="34" charset="0"/>
                <a:cs typeface="Arial" pitchFamily="34" charset="0"/>
              </a:rPr>
              <a:t>Award-winning aesthetics – Red Dot Design Award</a:t>
            </a:r>
          </a:p>
          <a:p>
            <a:pPr marL="342900" indent="-342900">
              <a:spcBef>
                <a:spcPct val="20000"/>
              </a:spcBef>
              <a:spcAft>
                <a:spcPts val="600"/>
              </a:spcAft>
              <a:buClr>
                <a:srgbClr val="EC008C"/>
              </a:buClr>
              <a:buFont typeface="Wingdings" pitchFamily="2" charset="2"/>
              <a:buChar char="§"/>
              <a:defRPr/>
            </a:pPr>
            <a:r>
              <a:rPr lang="en-US" sz="1600" dirty="0" smtClean="0">
                <a:solidFill>
                  <a:schemeClr val="tx1">
                    <a:lumMod val="65000"/>
                    <a:lumOff val="35000"/>
                  </a:schemeClr>
                </a:solidFill>
                <a:latin typeface="Arial" pitchFamily="34" charset="0"/>
                <a:cs typeface="Arial" pitchFamily="34" charset="0"/>
              </a:rPr>
              <a:t>Uninterrupted continuum of luminance</a:t>
            </a:r>
          </a:p>
          <a:p>
            <a:pPr marL="800100" lvl="1" indent="-342900">
              <a:spcBef>
                <a:spcPct val="20000"/>
              </a:spcBef>
              <a:spcAft>
                <a:spcPts val="600"/>
              </a:spcAft>
              <a:buClr>
                <a:srgbClr val="EC008C"/>
              </a:buClr>
              <a:buFont typeface="Wingdings" pitchFamily="2" charset="2"/>
              <a:buChar char="§"/>
              <a:defRPr/>
            </a:pPr>
            <a:r>
              <a:rPr lang="en-US" sz="1600" dirty="0" smtClean="0">
                <a:solidFill>
                  <a:schemeClr val="tx1">
                    <a:lumMod val="65000"/>
                    <a:lumOff val="35000"/>
                  </a:schemeClr>
                </a:solidFill>
                <a:latin typeface="Arial" pitchFamily="34" charset="0"/>
                <a:cs typeface="Arial" pitchFamily="34" charset="0"/>
              </a:rPr>
              <a:t>Textured </a:t>
            </a:r>
            <a:r>
              <a:rPr lang="en-US" sz="1600" dirty="0" err="1" smtClean="0">
                <a:solidFill>
                  <a:schemeClr val="tx1">
                    <a:lumMod val="65000"/>
                    <a:lumOff val="35000"/>
                  </a:schemeClr>
                </a:solidFill>
                <a:latin typeface="Arial" pitchFamily="34" charset="0"/>
                <a:cs typeface="Arial" pitchFamily="34" charset="0"/>
              </a:rPr>
              <a:t>MesoOptics</a:t>
            </a:r>
            <a:r>
              <a:rPr lang="en-US" sz="1600" dirty="0" smtClean="0">
                <a:solidFill>
                  <a:schemeClr val="tx1">
                    <a:lumMod val="65000"/>
                    <a:lumOff val="35000"/>
                  </a:schemeClr>
                </a:solidFill>
                <a:latin typeface="Arial" pitchFamily="34" charset="0"/>
                <a:cs typeface="Arial" pitchFamily="34" charset="0"/>
              </a:rPr>
              <a:t> lens</a:t>
            </a:r>
          </a:p>
          <a:p>
            <a:pPr marL="800100" lvl="1" indent="-342900">
              <a:spcBef>
                <a:spcPct val="20000"/>
              </a:spcBef>
              <a:spcAft>
                <a:spcPts val="600"/>
              </a:spcAft>
              <a:buClr>
                <a:srgbClr val="EC008C"/>
              </a:buClr>
              <a:buFont typeface="Wingdings" pitchFamily="2" charset="2"/>
              <a:buChar char="§"/>
              <a:defRPr/>
            </a:pPr>
            <a:r>
              <a:rPr lang="en-US" sz="1600" dirty="0" smtClean="0">
                <a:solidFill>
                  <a:schemeClr val="tx1">
                    <a:lumMod val="65000"/>
                    <a:lumOff val="35000"/>
                  </a:schemeClr>
                </a:solidFill>
                <a:latin typeface="Arial" pitchFamily="34" charset="0"/>
                <a:cs typeface="Arial" pitchFamily="34" charset="0"/>
              </a:rPr>
              <a:t>Revolutionary luminous </a:t>
            </a:r>
            <a:r>
              <a:rPr lang="en-US" sz="1600" dirty="0" err="1" smtClean="0">
                <a:solidFill>
                  <a:schemeClr val="tx1">
                    <a:lumMod val="65000"/>
                    <a:lumOff val="35000"/>
                  </a:schemeClr>
                </a:solidFill>
                <a:latin typeface="Arial" pitchFamily="34" charset="0"/>
                <a:cs typeface="Arial" pitchFamily="34" charset="0"/>
              </a:rPr>
              <a:t>endcap</a:t>
            </a:r>
            <a:endParaRPr lang="en-US" sz="1600" dirty="0" smtClean="0">
              <a:solidFill>
                <a:schemeClr val="tx1">
                  <a:lumMod val="65000"/>
                  <a:lumOff val="35000"/>
                </a:schemeClr>
              </a:solidFill>
              <a:latin typeface="Arial" pitchFamily="34" charset="0"/>
              <a:cs typeface="Arial" pitchFamily="34" charset="0"/>
            </a:endParaRPr>
          </a:p>
          <a:p>
            <a:pPr marL="342900" lvl="0" indent="-342900">
              <a:spcBef>
                <a:spcPct val="20000"/>
              </a:spcBef>
              <a:spcAft>
                <a:spcPts val="600"/>
              </a:spcAft>
              <a:buClr>
                <a:srgbClr val="EC008C"/>
              </a:buClr>
              <a:buFont typeface="Wingdings" pitchFamily="2" charset="2"/>
              <a:buChar char="§"/>
              <a:defRPr/>
            </a:pPr>
            <a:r>
              <a:rPr lang="en-US" sz="1600" dirty="0" smtClean="0">
                <a:solidFill>
                  <a:schemeClr val="tx1">
                    <a:lumMod val="65000"/>
                    <a:lumOff val="35000"/>
                  </a:schemeClr>
                </a:solidFill>
                <a:latin typeface="Arial" pitchFamily="34" charset="0"/>
                <a:cs typeface="Arial" pitchFamily="34" charset="0"/>
              </a:rPr>
              <a:t>First LED linear direct luminaire with a batwing distribution</a:t>
            </a:r>
          </a:p>
          <a:p>
            <a:pPr marL="342900" lvl="0" indent="-342900">
              <a:spcBef>
                <a:spcPct val="20000"/>
              </a:spcBef>
              <a:spcAft>
                <a:spcPts val="600"/>
              </a:spcAft>
              <a:buClr>
                <a:srgbClr val="EC008C"/>
              </a:buClr>
              <a:buFont typeface="Wingdings" pitchFamily="2" charset="2"/>
              <a:buChar char="§"/>
              <a:defRPr/>
            </a:pPr>
            <a:r>
              <a:rPr lang="en-US" sz="1600" dirty="0" smtClean="0">
                <a:solidFill>
                  <a:schemeClr val="tx1">
                    <a:lumMod val="65000"/>
                    <a:lumOff val="35000"/>
                  </a:schemeClr>
                </a:solidFill>
                <a:latin typeface="Arial" pitchFamily="34" charset="0"/>
                <a:cs typeface="Arial" pitchFamily="34" charset="0"/>
              </a:rPr>
              <a:t>Best </a:t>
            </a:r>
            <a:r>
              <a:rPr lang="en-US" sz="1600" dirty="0">
                <a:solidFill>
                  <a:schemeClr val="tx1">
                    <a:lumMod val="65000"/>
                    <a:lumOff val="35000"/>
                  </a:schemeClr>
                </a:solidFill>
                <a:latin typeface="Arial" pitchFamily="34" charset="0"/>
                <a:cs typeface="Arial" pitchFamily="34" charset="0"/>
              </a:rPr>
              <a:t>in class lighting </a:t>
            </a:r>
            <a:r>
              <a:rPr lang="en-US" sz="1600" dirty="0" smtClean="0">
                <a:solidFill>
                  <a:schemeClr val="tx1">
                    <a:lumMod val="65000"/>
                    <a:lumOff val="35000"/>
                  </a:schemeClr>
                </a:solidFill>
                <a:latin typeface="Arial" pitchFamily="34" charset="0"/>
                <a:cs typeface="Arial" pitchFamily="34" charset="0"/>
              </a:rPr>
              <a:t>performance</a:t>
            </a:r>
            <a:endParaRPr lang="en-US" sz="1600" dirty="0">
              <a:solidFill>
                <a:schemeClr val="tx1">
                  <a:lumMod val="65000"/>
                  <a:lumOff val="35000"/>
                </a:schemeClr>
              </a:solidFill>
              <a:latin typeface="Arial" pitchFamily="34" charset="0"/>
              <a:cs typeface="Arial" pitchFamily="34" charset="0"/>
            </a:endParaRPr>
          </a:p>
          <a:p>
            <a:pPr marL="800100" lvl="1" indent="-342900">
              <a:spcBef>
                <a:spcPct val="20000"/>
              </a:spcBef>
              <a:spcAft>
                <a:spcPts val="600"/>
              </a:spcAft>
              <a:buClr>
                <a:srgbClr val="EC008C"/>
              </a:buClr>
              <a:buFont typeface="Wingdings" pitchFamily="2" charset="2"/>
              <a:buChar char="§"/>
              <a:defRPr/>
            </a:pPr>
            <a:r>
              <a:rPr lang="en-US" sz="1600" dirty="0">
                <a:solidFill>
                  <a:schemeClr val="tx1">
                    <a:lumMod val="65000"/>
                    <a:lumOff val="35000"/>
                  </a:schemeClr>
                </a:solidFill>
                <a:latin typeface="Arial" pitchFamily="34" charset="0"/>
                <a:cs typeface="Arial" pitchFamily="34" charset="0"/>
              </a:rPr>
              <a:t>Distribution, surface uniformity, energy density, </a:t>
            </a:r>
            <a:r>
              <a:rPr lang="en-US" sz="1600" dirty="0" smtClean="0">
                <a:solidFill>
                  <a:schemeClr val="tx1">
                    <a:lumMod val="65000"/>
                    <a:lumOff val="35000"/>
                  </a:schemeClr>
                </a:solidFill>
                <a:latin typeface="Arial" pitchFamily="34" charset="0"/>
                <a:cs typeface="Arial" pitchFamily="34" charset="0"/>
              </a:rPr>
              <a:t/>
            </a:r>
            <a:br>
              <a:rPr lang="en-US" sz="1600" dirty="0" smtClean="0">
                <a:solidFill>
                  <a:schemeClr val="tx1">
                    <a:lumMod val="65000"/>
                    <a:lumOff val="35000"/>
                  </a:schemeClr>
                </a:solidFill>
                <a:latin typeface="Arial" pitchFamily="34" charset="0"/>
                <a:cs typeface="Arial" pitchFamily="34" charset="0"/>
              </a:rPr>
            </a:br>
            <a:r>
              <a:rPr lang="en-US" sz="1600" dirty="0" smtClean="0">
                <a:solidFill>
                  <a:schemeClr val="tx1">
                    <a:lumMod val="65000"/>
                    <a:lumOff val="35000"/>
                  </a:schemeClr>
                </a:solidFill>
                <a:latin typeface="Arial" pitchFamily="34" charset="0"/>
                <a:cs typeface="Arial" pitchFamily="34" charset="0"/>
              </a:rPr>
              <a:t>glare </a:t>
            </a:r>
            <a:r>
              <a:rPr lang="en-US" sz="1600" dirty="0">
                <a:solidFill>
                  <a:schemeClr val="tx1">
                    <a:lumMod val="65000"/>
                    <a:lumOff val="35000"/>
                  </a:schemeClr>
                </a:solidFill>
                <a:latin typeface="Arial" pitchFamily="34" charset="0"/>
                <a:cs typeface="Arial" pitchFamily="34" charset="0"/>
              </a:rPr>
              <a:t>control &amp; spacing</a:t>
            </a:r>
          </a:p>
          <a:p>
            <a:pPr marL="800100" lvl="1" indent="-342900">
              <a:spcBef>
                <a:spcPct val="20000"/>
              </a:spcBef>
              <a:spcAft>
                <a:spcPts val="600"/>
              </a:spcAft>
              <a:buClr>
                <a:srgbClr val="EC008C"/>
              </a:buClr>
              <a:buFont typeface="Wingdings" pitchFamily="2" charset="2"/>
              <a:buChar char="§"/>
              <a:defRPr/>
            </a:pPr>
            <a:r>
              <a:rPr lang="en-US" sz="1600" dirty="0">
                <a:solidFill>
                  <a:schemeClr val="tx1">
                    <a:lumMod val="65000"/>
                    <a:lumOff val="35000"/>
                  </a:schemeClr>
                </a:solidFill>
                <a:latin typeface="Arial" pitchFamily="34" charset="0"/>
                <a:cs typeface="Arial" pitchFamily="34" charset="0"/>
              </a:rPr>
              <a:t>Symmetric &amp; asymmetric distributions</a:t>
            </a:r>
          </a:p>
          <a:p>
            <a:pPr marL="342900" marR="0" lvl="0" indent="-342900" algn="l" defTabSz="914400" rtl="0" eaLnBrk="1" fontAlgn="auto" latinLnBrk="0" hangingPunct="1">
              <a:lnSpc>
                <a:spcPct val="100000"/>
              </a:lnSpc>
              <a:spcBef>
                <a:spcPct val="20000"/>
              </a:spcBef>
              <a:spcAft>
                <a:spcPts val="600"/>
              </a:spcAft>
              <a:buClr>
                <a:srgbClr val="EC008C"/>
              </a:buClr>
              <a:buSzTx/>
              <a:buFont typeface="Wingdings" pitchFamily="2" charset="2"/>
              <a:buChar char="§"/>
              <a:tabLst/>
              <a:defRPr/>
            </a:pPr>
            <a:r>
              <a:rPr kumimoji="0" lang="en-US" sz="1600" b="0" i="0" u="none" strike="noStrike" kern="1200" cap="none" spc="0" normalizeH="0" baseline="0" noProof="0" dirty="0" smtClean="0">
                <a:ln>
                  <a:noFill/>
                </a:ln>
                <a:solidFill>
                  <a:schemeClr val="tx1">
                    <a:lumMod val="65000"/>
                    <a:lumOff val="35000"/>
                  </a:schemeClr>
                </a:solidFill>
                <a:effectLst/>
                <a:uLnTx/>
                <a:uFillTx/>
                <a:latin typeface="Arial" pitchFamily="34" charset="0"/>
                <a:cs typeface="Arial" pitchFamily="34" charset="0"/>
              </a:rPr>
              <a:t>Modular</a:t>
            </a:r>
            <a:r>
              <a:rPr kumimoji="0" lang="en-US" sz="1600" b="0" i="0" u="none" strike="noStrike" kern="1200" cap="none" spc="0" normalizeH="0" noProof="0" dirty="0" smtClean="0">
                <a:ln>
                  <a:noFill/>
                </a:ln>
                <a:solidFill>
                  <a:schemeClr val="tx1">
                    <a:lumMod val="65000"/>
                    <a:lumOff val="35000"/>
                  </a:schemeClr>
                </a:solidFill>
                <a:effectLst/>
                <a:uLnTx/>
                <a:uFillTx/>
                <a:latin typeface="Arial" pitchFamily="34" charset="0"/>
                <a:cs typeface="Arial" pitchFamily="34" charset="0"/>
              </a:rPr>
              <a:t> &amp; integrated </a:t>
            </a:r>
            <a:r>
              <a:rPr kumimoji="0" lang="en-US" sz="1600" b="0" i="0" u="none" strike="noStrike" kern="1200" cap="none" spc="0" normalizeH="0" baseline="0" noProof="0" dirty="0" smtClean="0">
                <a:ln>
                  <a:noFill/>
                </a:ln>
                <a:solidFill>
                  <a:schemeClr val="tx1">
                    <a:lumMod val="65000"/>
                    <a:lumOff val="35000"/>
                  </a:schemeClr>
                </a:solidFill>
                <a:effectLst/>
                <a:uLnTx/>
                <a:uFillTx/>
                <a:latin typeface="Arial" pitchFamily="34" charset="0"/>
                <a:cs typeface="Arial" pitchFamily="34" charset="0"/>
              </a:rPr>
              <a:t>– </a:t>
            </a:r>
            <a:r>
              <a:rPr kumimoji="0" lang="en-US" sz="1600" b="0" i="0" u="none" strike="noStrike" kern="1200" cap="none" spc="0" normalizeH="0" noProof="0" dirty="0" smtClean="0">
                <a:ln>
                  <a:noFill/>
                </a:ln>
                <a:solidFill>
                  <a:schemeClr val="tx1">
                    <a:lumMod val="65000"/>
                    <a:lumOff val="35000"/>
                  </a:schemeClr>
                </a:solidFill>
                <a:effectLst/>
                <a:uLnTx/>
                <a:uFillTx/>
                <a:latin typeface="Arial" pitchFamily="34" charset="0"/>
                <a:cs typeface="Arial" pitchFamily="34" charset="0"/>
              </a:rPr>
              <a:t>Airwave Wireless and Response Daylight controls</a:t>
            </a:r>
            <a:endParaRPr kumimoji="0" lang="en-US" sz="1600" b="0" i="0" u="none" strike="noStrike" kern="1200" cap="none" spc="0" normalizeH="0" baseline="0" noProof="0" dirty="0" smtClean="0">
              <a:ln>
                <a:noFill/>
              </a:ln>
              <a:solidFill>
                <a:schemeClr val="tx1">
                  <a:lumMod val="50000"/>
                  <a:lumOff val="50000"/>
                </a:schemeClr>
              </a:solidFill>
              <a:effectLst/>
              <a:uLnTx/>
              <a:uFillTx/>
              <a:latin typeface="Arial" pitchFamily="34" charset="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600" b="0" i="0" u="none" strike="noStrike" kern="1200" cap="none" spc="0" normalizeH="0" baseline="0" noProof="0" dirty="0" smtClean="0">
              <a:ln>
                <a:noFill/>
              </a:ln>
              <a:solidFill>
                <a:schemeClr val="tx1">
                  <a:lumMod val="50000"/>
                  <a:lumOff val="50000"/>
                </a:schemeClr>
              </a:solidFill>
              <a:effectLst/>
              <a:uLnTx/>
              <a:uFillTx/>
              <a:latin typeface="Arial" pitchFamily="34" charset="0"/>
              <a:cs typeface="Arial"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6975" y="5486400"/>
            <a:ext cx="1800225" cy="122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cstate="print"/>
          <a:srcRect r="33045" b="15841"/>
          <a:stretch>
            <a:fillRect/>
          </a:stretch>
        </p:blipFill>
        <p:spPr bwMode="auto">
          <a:xfrm flipH="1">
            <a:off x="5757275" y="955486"/>
            <a:ext cx="3199260" cy="2092514"/>
          </a:xfrm>
          <a:prstGeom prst="rect">
            <a:avLst/>
          </a:prstGeom>
          <a:noFill/>
          <a:ln w="9525">
            <a:noFill/>
            <a:miter lim="800000"/>
            <a:headEnd/>
            <a:tailEnd/>
          </a:ln>
        </p:spPr>
      </p:pic>
    </p:spTree>
    <p:extLst>
      <p:ext uri="{BB962C8B-B14F-4D97-AF65-F5344CB8AC3E}">
        <p14:creationId xmlns:p14="http://schemas.microsoft.com/office/powerpoint/2010/main" val="303422288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381000" y="1676400"/>
            <a:ext cx="8305800" cy="1045740"/>
            <a:chOff x="381000" y="2057400"/>
            <a:chExt cx="8305800" cy="1045740"/>
          </a:xfrm>
        </p:grpSpPr>
        <p:pic>
          <p:nvPicPr>
            <p:cNvPr id="21" name="Picture 3"/>
            <p:cNvPicPr>
              <a:picLocks noChangeAspect="1" noChangeArrowheads="1"/>
            </p:cNvPicPr>
            <p:nvPr/>
          </p:nvPicPr>
          <p:blipFill>
            <a:blip r:embed="rId3" cstate="print"/>
            <a:srcRect/>
            <a:stretch>
              <a:fillRect/>
            </a:stretch>
          </p:blipFill>
          <p:spPr bwMode="auto">
            <a:xfrm>
              <a:off x="8001000" y="2362200"/>
              <a:ext cx="685800" cy="740940"/>
            </a:xfrm>
            <a:prstGeom prst="rect">
              <a:avLst/>
            </a:prstGeom>
            <a:noFill/>
            <a:ln w="9525">
              <a:noFill/>
              <a:miter lim="800000"/>
              <a:headEnd/>
              <a:tailEnd/>
            </a:ln>
          </p:spPr>
        </p:pic>
        <p:pic>
          <p:nvPicPr>
            <p:cNvPr id="23" name="Picture 6"/>
            <p:cNvPicPr>
              <a:picLocks noChangeAspect="1" noChangeArrowheads="1"/>
            </p:cNvPicPr>
            <p:nvPr/>
          </p:nvPicPr>
          <p:blipFill>
            <a:blip r:embed="rId4" cstate="print">
              <a:lum contrast="20000"/>
            </a:blip>
            <a:srcRect/>
            <a:stretch>
              <a:fillRect/>
            </a:stretch>
          </p:blipFill>
          <p:spPr bwMode="auto">
            <a:xfrm>
              <a:off x="381000" y="2376438"/>
              <a:ext cx="7315200" cy="683408"/>
            </a:xfrm>
            <a:prstGeom prst="rect">
              <a:avLst/>
            </a:prstGeom>
            <a:noFill/>
            <a:ln w="9525">
              <a:noFill/>
              <a:miter lim="800000"/>
              <a:headEnd/>
              <a:tailEnd/>
            </a:ln>
          </p:spPr>
        </p:pic>
        <p:sp>
          <p:nvSpPr>
            <p:cNvPr id="28" name="TextBox 27"/>
            <p:cNvSpPr txBox="1"/>
            <p:nvPr/>
          </p:nvSpPr>
          <p:spPr>
            <a:xfrm>
              <a:off x="381000" y="2057400"/>
              <a:ext cx="1905000" cy="338554"/>
            </a:xfrm>
            <a:prstGeom prst="rect">
              <a:avLst/>
            </a:prstGeom>
            <a:noFill/>
          </p:spPr>
          <p:txBody>
            <a:bodyPr wrap="square" rtlCol="0">
              <a:spAutoFit/>
            </a:bodyPr>
            <a:lstStyle/>
            <a:p>
              <a:r>
                <a:rPr lang="en-US" sz="1600" dirty="0" err="1" smtClean="0">
                  <a:solidFill>
                    <a:schemeClr val="tx1">
                      <a:lumMod val="50000"/>
                      <a:lumOff val="50000"/>
                    </a:schemeClr>
                  </a:solidFill>
                  <a:latin typeface="Arial" pitchFamily="34" charset="0"/>
                  <a:cs typeface="Arial" pitchFamily="34" charset="0"/>
                </a:rPr>
                <a:t>SplashPerf</a:t>
              </a:r>
              <a:r>
                <a:rPr lang="en-US" sz="1600" dirty="0" smtClean="0">
                  <a:solidFill>
                    <a:schemeClr val="tx1">
                      <a:lumMod val="50000"/>
                      <a:lumOff val="50000"/>
                    </a:schemeClr>
                  </a:solidFill>
                  <a:latin typeface="Arial" pitchFamily="34" charset="0"/>
                  <a:cs typeface="Arial" pitchFamily="34" charset="0"/>
                </a:rPr>
                <a:t>, Black</a:t>
              </a:r>
              <a:endParaRPr lang="en-US" sz="1600" dirty="0">
                <a:solidFill>
                  <a:schemeClr val="tx1">
                    <a:lumMod val="50000"/>
                    <a:lumOff val="50000"/>
                  </a:schemeClr>
                </a:solidFill>
                <a:latin typeface="Arial" pitchFamily="34" charset="0"/>
                <a:cs typeface="Arial" pitchFamily="34" charset="0"/>
              </a:endParaRPr>
            </a:p>
          </p:txBody>
        </p:sp>
      </p:grpSp>
      <p:pic>
        <p:nvPicPr>
          <p:cNvPr id="18" name="Picture 11"/>
          <p:cNvPicPr>
            <a:picLocks noChangeAspect="1" noChangeArrowheads="1"/>
          </p:cNvPicPr>
          <p:nvPr/>
        </p:nvPicPr>
        <p:blipFill>
          <a:blip r:embed="rId5" cstate="print"/>
          <a:srcRect/>
          <a:stretch>
            <a:fillRect/>
          </a:stretch>
        </p:blipFill>
        <p:spPr bwMode="auto">
          <a:xfrm>
            <a:off x="381000" y="3352800"/>
            <a:ext cx="7239000" cy="708383"/>
          </a:xfrm>
          <a:prstGeom prst="rect">
            <a:avLst/>
          </a:prstGeom>
          <a:noFill/>
          <a:ln w="9525">
            <a:noFill/>
            <a:miter lim="800000"/>
            <a:headEnd/>
            <a:tailEnd/>
          </a:ln>
        </p:spPr>
      </p:pic>
      <p:pic>
        <p:nvPicPr>
          <p:cNvPr id="19" name="Picture 18" descr="PPT28C.png"/>
          <p:cNvPicPr>
            <a:picLocks noChangeAspect="1"/>
          </p:cNvPicPr>
          <p:nvPr/>
        </p:nvPicPr>
        <p:blipFill>
          <a:blip r:embed="rId6" cstate="print"/>
          <a:stretch>
            <a:fillRect/>
          </a:stretch>
        </p:blipFill>
        <p:spPr>
          <a:xfrm>
            <a:off x="7924800" y="3276600"/>
            <a:ext cx="756495" cy="775313"/>
          </a:xfrm>
          <a:prstGeom prst="rect">
            <a:avLst/>
          </a:prstGeom>
        </p:spPr>
      </p:pic>
      <p:sp>
        <p:nvSpPr>
          <p:cNvPr id="29" name="TextBox 28"/>
          <p:cNvSpPr txBox="1"/>
          <p:nvPr/>
        </p:nvSpPr>
        <p:spPr>
          <a:xfrm>
            <a:off x="381000" y="2999601"/>
            <a:ext cx="2133600" cy="338554"/>
          </a:xfrm>
          <a:prstGeom prst="rect">
            <a:avLst/>
          </a:prstGeom>
          <a:noFill/>
        </p:spPr>
        <p:txBody>
          <a:bodyPr wrap="square" rtlCol="0">
            <a:spAutoFit/>
          </a:bodyPr>
          <a:lstStyle/>
          <a:p>
            <a:r>
              <a:rPr lang="en-US" sz="1600" dirty="0" err="1" smtClean="0">
                <a:solidFill>
                  <a:schemeClr val="tx1">
                    <a:lumMod val="50000"/>
                    <a:lumOff val="50000"/>
                  </a:schemeClr>
                </a:solidFill>
                <a:latin typeface="Arial" pitchFamily="34" charset="0"/>
                <a:cs typeface="Arial" pitchFamily="34" charset="0"/>
              </a:rPr>
              <a:t>PixelPerf</a:t>
            </a:r>
            <a:r>
              <a:rPr lang="en-US" sz="1600" dirty="0" smtClean="0">
                <a:solidFill>
                  <a:schemeClr val="tx1">
                    <a:lumMod val="50000"/>
                    <a:lumOff val="50000"/>
                  </a:schemeClr>
                </a:solidFill>
                <a:latin typeface="Arial" pitchFamily="34" charset="0"/>
                <a:cs typeface="Arial" pitchFamily="34" charset="0"/>
              </a:rPr>
              <a:t>, Titanium</a:t>
            </a:r>
            <a:endParaRPr lang="en-US" sz="1600" dirty="0">
              <a:solidFill>
                <a:schemeClr val="tx1">
                  <a:lumMod val="50000"/>
                  <a:lumOff val="50000"/>
                </a:schemeClr>
              </a:solidFill>
              <a:latin typeface="Arial" pitchFamily="34" charset="0"/>
              <a:cs typeface="Arial" pitchFamily="34" charset="0"/>
            </a:endParaRPr>
          </a:p>
        </p:txBody>
      </p:sp>
      <p:pic>
        <p:nvPicPr>
          <p:cNvPr id="30" name="Picture 3"/>
          <p:cNvPicPr>
            <a:picLocks noChangeAspect="1" noChangeArrowheads="1"/>
          </p:cNvPicPr>
          <p:nvPr/>
        </p:nvPicPr>
        <p:blipFill>
          <a:blip r:embed="rId7" cstate="print"/>
          <a:srcRect/>
          <a:stretch>
            <a:fillRect/>
          </a:stretch>
        </p:blipFill>
        <p:spPr bwMode="auto">
          <a:xfrm>
            <a:off x="419100" y="4879340"/>
            <a:ext cx="7124700" cy="619773"/>
          </a:xfrm>
          <a:prstGeom prst="rect">
            <a:avLst/>
          </a:prstGeom>
          <a:noFill/>
          <a:ln w="9525">
            <a:noFill/>
            <a:miter lim="800000"/>
            <a:headEnd/>
            <a:tailEnd/>
          </a:ln>
        </p:spPr>
      </p:pic>
      <p:pic>
        <p:nvPicPr>
          <p:cNvPr id="33" name="Picture 32" descr="PPT28B.png"/>
          <p:cNvPicPr>
            <a:picLocks noChangeAspect="1"/>
          </p:cNvPicPr>
          <p:nvPr/>
        </p:nvPicPr>
        <p:blipFill>
          <a:blip r:embed="rId8" cstate="print"/>
          <a:stretch>
            <a:fillRect/>
          </a:stretch>
        </p:blipFill>
        <p:spPr>
          <a:xfrm>
            <a:off x="7924800" y="4765040"/>
            <a:ext cx="762000" cy="796795"/>
          </a:xfrm>
          <a:prstGeom prst="rect">
            <a:avLst/>
          </a:prstGeom>
        </p:spPr>
      </p:pic>
      <p:sp>
        <p:nvSpPr>
          <p:cNvPr id="34" name="TextBox 33"/>
          <p:cNvSpPr txBox="1"/>
          <p:nvPr/>
        </p:nvSpPr>
        <p:spPr>
          <a:xfrm>
            <a:off x="419100" y="4495800"/>
            <a:ext cx="2095500" cy="338554"/>
          </a:xfrm>
          <a:prstGeom prst="rect">
            <a:avLst/>
          </a:prstGeom>
          <a:noFill/>
        </p:spPr>
        <p:txBody>
          <a:bodyPr wrap="square" rtlCol="0">
            <a:spAutoFit/>
          </a:bodyPr>
          <a:lstStyle/>
          <a:p>
            <a:r>
              <a:rPr lang="en-US" sz="1600" dirty="0" err="1" smtClean="0">
                <a:solidFill>
                  <a:schemeClr val="tx1">
                    <a:lumMod val="50000"/>
                    <a:lumOff val="50000"/>
                  </a:schemeClr>
                </a:solidFill>
                <a:latin typeface="Arial" pitchFamily="34" charset="0"/>
                <a:cs typeface="Arial" pitchFamily="34" charset="0"/>
              </a:rPr>
              <a:t>SolidSide</a:t>
            </a:r>
            <a:r>
              <a:rPr lang="en-US" sz="1600" dirty="0" smtClean="0">
                <a:solidFill>
                  <a:schemeClr val="tx1">
                    <a:lumMod val="50000"/>
                    <a:lumOff val="50000"/>
                  </a:schemeClr>
                </a:solidFill>
                <a:latin typeface="Arial" pitchFamily="34" charset="0"/>
                <a:cs typeface="Arial" pitchFamily="34" charset="0"/>
              </a:rPr>
              <a:t>, White</a:t>
            </a:r>
            <a:endParaRPr lang="en-US" sz="1600" dirty="0">
              <a:solidFill>
                <a:schemeClr val="tx1">
                  <a:lumMod val="50000"/>
                  <a:lumOff val="50000"/>
                </a:schemeClr>
              </a:solidFill>
              <a:latin typeface="Arial" pitchFamily="34" charset="0"/>
              <a:cs typeface="Arial" pitchFamily="34" charset="0"/>
            </a:endParaRPr>
          </a:p>
        </p:txBody>
      </p:sp>
      <p:sp>
        <p:nvSpPr>
          <p:cNvPr id="35" name="Rectangle 34"/>
          <p:cNvSpPr/>
          <p:nvPr/>
        </p:nvSpPr>
        <p:spPr>
          <a:xfrm>
            <a:off x="381000" y="1065321"/>
            <a:ext cx="4572000" cy="461665"/>
          </a:xfrm>
          <a:prstGeom prst="rect">
            <a:avLst/>
          </a:prstGeom>
        </p:spPr>
        <p:txBody>
          <a:bodyPr>
            <a:spAutoFit/>
          </a:bodyPr>
          <a:lstStyle/>
          <a:p>
            <a:pPr marL="342900" lvl="0" indent="-342900">
              <a:spcBef>
                <a:spcPct val="20000"/>
              </a:spcBef>
              <a:buClr>
                <a:srgbClr val="EC008C"/>
              </a:buClr>
              <a:defRPr/>
            </a:pPr>
            <a:r>
              <a:rPr lang="en-US" sz="2400" dirty="0" smtClean="0">
                <a:solidFill>
                  <a:srgbClr val="EC008C"/>
                </a:solidFill>
                <a:latin typeface="Arial" pitchFamily="34" charset="0"/>
                <a:cs typeface="Arial" pitchFamily="34" charset="0"/>
              </a:rPr>
              <a:t>Aesthetic Options</a:t>
            </a:r>
            <a:endParaRPr lang="en-US" sz="2400" dirty="0">
              <a:solidFill>
                <a:srgbClr val="EC008C"/>
              </a:solidFill>
              <a:latin typeface="Arial" pitchFamily="34" charset="0"/>
              <a:cs typeface="Arial" pitchFamily="34" charset="0"/>
            </a:endParaRPr>
          </a:p>
        </p:txBody>
      </p:sp>
    </p:spTree>
    <p:extLst>
      <p:ext uri="{BB962C8B-B14F-4D97-AF65-F5344CB8AC3E}">
        <p14:creationId xmlns:p14="http://schemas.microsoft.com/office/powerpoint/2010/main" val="2840160363"/>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1439853" y="1771303"/>
            <a:ext cx="2520725" cy="2275795"/>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a:off x="4983019" y="1771303"/>
            <a:ext cx="2536032" cy="2286000"/>
          </a:xfrm>
          <a:prstGeom prst="rect">
            <a:avLst/>
          </a:prstGeom>
          <a:noFill/>
          <a:ln w="9525">
            <a:noFill/>
            <a:miter lim="800000"/>
            <a:headEnd/>
            <a:tailEnd/>
          </a:ln>
        </p:spPr>
      </p:pic>
      <p:sp>
        <p:nvSpPr>
          <p:cNvPr id="12" name="Rectangle 11"/>
          <p:cNvSpPr/>
          <p:nvPr/>
        </p:nvSpPr>
        <p:spPr>
          <a:xfrm>
            <a:off x="1421748" y="1470968"/>
            <a:ext cx="5893452" cy="276999"/>
          </a:xfrm>
          <a:prstGeom prst="rect">
            <a:avLst/>
          </a:prstGeom>
        </p:spPr>
        <p:txBody>
          <a:bodyPr wrap="square">
            <a:spAutoFit/>
          </a:bodyPr>
          <a:lstStyle/>
          <a:p>
            <a:r>
              <a:rPr lang="en-US" sz="1200" dirty="0" smtClean="0">
                <a:solidFill>
                  <a:srgbClr val="EC008C"/>
                </a:solidFill>
                <a:latin typeface="Arial" pitchFamily="34" charset="0"/>
                <a:cs typeface="Arial" pitchFamily="34" charset="0"/>
              </a:rPr>
              <a:t>Suspended 		  	        </a:t>
            </a:r>
            <a:r>
              <a:rPr lang="en-US" sz="1200" dirty="0">
                <a:solidFill>
                  <a:srgbClr val="EC008C"/>
                </a:solidFill>
                <a:latin typeface="Arial" pitchFamily="34" charset="0"/>
                <a:cs typeface="Arial" pitchFamily="34" charset="0"/>
              </a:rPr>
              <a:t> </a:t>
            </a:r>
            <a:r>
              <a:rPr lang="en-US" sz="1200" dirty="0" smtClean="0">
                <a:solidFill>
                  <a:srgbClr val="EC008C"/>
                </a:solidFill>
                <a:latin typeface="Arial" pitchFamily="34" charset="0"/>
                <a:cs typeface="Arial" pitchFamily="34" charset="0"/>
              </a:rPr>
              <a:t>        Surface mount</a:t>
            </a:r>
          </a:p>
        </p:txBody>
      </p:sp>
      <p:sp>
        <p:nvSpPr>
          <p:cNvPr id="7" name="Rectangle 6"/>
          <p:cNvSpPr/>
          <p:nvPr/>
        </p:nvSpPr>
        <p:spPr>
          <a:xfrm>
            <a:off x="1404816" y="1009302"/>
            <a:ext cx="2286000" cy="461665"/>
          </a:xfrm>
          <a:prstGeom prst="rect">
            <a:avLst/>
          </a:prstGeom>
        </p:spPr>
        <p:txBody>
          <a:bodyPr wrap="square">
            <a:spAutoFit/>
          </a:bodyPr>
          <a:lstStyle/>
          <a:p>
            <a:r>
              <a:rPr lang="en-US" sz="2400" dirty="0" smtClean="0">
                <a:solidFill>
                  <a:srgbClr val="EC008C"/>
                </a:solidFill>
                <a:latin typeface="Arial" pitchFamily="34" charset="0"/>
                <a:cs typeface="Arial" pitchFamily="34" charset="0"/>
              </a:rPr>
              <a:t>Mount Options</a:t>
            </a:r>
          </a:p>
        </p:txBody>
      </p:sp>
      <p:sp>
        <p:nvSpPr>
          <p:cNvPr id="14" name="Rectangle 13"/>
          <p:cNvSpPr/>
          <p:nvPr/>
        </p:nvSpPr>
        <p:spPr>
          <a:xfrm>
            <a:off x="1371600" y="6276201"/>
            <a:ext cx="6477000" cy="276999"/>
          </a:xfrm>
          <a:prstGeom prst="rect">
            <a:avLst/>
          </a:prstGeom>
        </p:spPr>
        <p:txBody>
          <a:bodyPr wrap="square">
            <a:spAutoFit/>
          </a:bodyPr>
          <a:lstStyle/>
          <a:p>
            <a:r>
              <a:rPr lang="en-US" sz="1200" dirty="0" smtClean="0">
                <a:solidFill>
                  <a:srgbClr val="EC008C"/>
                </a:solidFill>
                <a:latin typeface="Arial" pitchFamily="34" charset="0"/>
                <a:cs typeface="Arial" pitchFamily="34" charset="0"/>
              </a:rPr>
              <a:t>   Cantilever mount 		</a:t>
            </a:r>
            <a:r>
              <a:rPr lang="en-US" sz="1200" dirty="0">
                <a:solidFill>
                  <a:srgbClr val="EC008C"/>
                </a:solidFill>
                <a:latin typeface="Arial" pitchFamily="34" charset="0"/>
                <a:cs typeface="Arial" pitchFamily="34" charset="0"/>
              </a:rPr>
              <a:t> </a:t>
            </a:r>
            <a:r>
              <a:rPr lang="en-US" sz="1200" dirty="0" smtClean="0">
                <a:solidFill>
                  <a:srgbClr val="EC008C"/>
                </a:solidFill>
                <a:latin typeface="Arial" pitchFamily="34" charset="0"/>
                <a:cs typeface="Arial" pitchFamily="34" charset="0"/>
              </a:rPr>
              <a:t>                  Wall mount</a:t>
            </a:r>
            <a:endParaRPr lang="en-US" sz="1050" dirty="0">
              <a:solidFill>
                <a:srgbClr val="EC008C"/>
              </a:solidFill>
              <a:latin typeface="Arial" pitchFamily="34" charset="0"/>
              <a:cs typeface="Arial" pitchFamily="34" charset="0"/>
            </a:endParaRPr>
          </a:p>
        </p:txBody>
      </p:sp>
      <p:pic>
        <p:nvPicPr>
          <p:cNvPr id="10" name="Picture 4" descr="G:\Working\_SHOJI\Presentations\assets\side_wallmount_shortbrack_illum-P3_rev.jpg"/>
          <p:cNvPicPr>
            <a:picLocks noChangeAspect="1" noChangeArrowheads="1"/>
          </p:cNvPicPr>
          <p:nvPr/>
        </p:nvPicPr>
        <p:blipFill>
          <a:blip r:embed="rId5" cstate="print"/>
          <a:srcRect t="18241" b="18134"/>
          <a:stretch>
            <a:fillRect/>
          </a:stretch>
        </p:blipFill>
        <p:spPr bwMode="auto">
          <a:xfrm flipH="1">
            <a:off x="4980003" y="4255746"/>
            <a:ext cx="2266449" cy="2057400"/>
          </a:xfrm>
          <a:prstGeom prst="rect">
            <a:avLst/>
          </a:prstGeom>
          <a:noFill/>
        </p:spPr>
      </p:pic>
      <p:pic>
        <p:nvPicPr>
          <p:cNvPr id="11" name="Picture 3" descr="G:\Working\_SHOJI\Presentations\assets\side_wallmount_longbrack_illum-P1_rev.jpg"/>
          <p:cNvPicPr>
            <a:picLocks noChangeAspect="1" noChangeArrowheads="1"/>
          </p:cNvPicPr>
          <p:nvPr/>
        </p:nvPicPr>
        <p:blipFill>
          <a:blip r:embed="rId6" cstate="print"/>
          <a:srcRect t="12142" r="4839" b="9176"/>
          <a:stretch>
            <a:fillRect/>
          </a:stretch>
        </p:blipFill>
        <p:spPr bwMode="auto">
          <a:xfrm>
            <a:off x="1447800" y="4419600"/>
            <a:ext cx="3086517" cy="1889865"/>
          </a:xfrm>
          <a:prstGeom prst="rect">
            <a:avLst/>
          </a:prstGeom>
          <a:noFill/>
        </p:spPr>
      </p:pic>
    </p:spTree>
    <p:extLst>
      <p:ext uri="{BB962C8B-B14F-4D97-AF65-F5344CB8AC3E}">
        <p14:creationId xmlns:p14="http://schemas.microsoft.com/office/powerpoint/2010/main" val="41260528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G:\Images &amp; Graphics\Stock\iStock_000005404210Medium.jpg"/>
          <p:cNvPicPr>
            <a:picLocks noChangeAspect="1" noChangeArrowheads="1"/>
          </p:cNvPicPr>
          <p:nvPr/>
        </p:nvPicPr>
        <p:blipFill>
          <a:blip r:embed="rId3" cstate="print"/>
          <a:srcRect/>
          <a:stretch>
            <a:fillRect/>
          </a:stretch>
        </p:blipFill>
        <p:spPr bwMode="auto">
          <a:xfrm>
            <a:off x="161925" y="1524000"/>
            <a:ext cx="8820151" cy="5159297"/>
          </a:xfrm>
          <a:prstGeom prst="roundRect">
            <a:avLst>
              <a:gd name="adj" fmla="val 2653"/>
            </a:avLst>
          </a:prstGeom>
          <a:noFill/>
        </p:spPr>
      </p:pic>
      <p:pic>
        <p:nvPicPr>
          <p:cNvPr id="4100" name="Picture 4"/>
          <p:cNvPicPr>
            <a:picLocks noChangeAspect="1" noChangeArrowheads="1"/>
          </p:cNvPicPr>
          <p:nvPr/>
        </p:nvPicPr>
        <p:blipFill>
          <a:blip r:embed="rId4" cstate="print"/>
          <a:srcRect/>
          <a:stretch>
            <a:fillRect/>
          </a:stretch>
        </p:blipFill>
        <p:spPr bwMode="auto">
          <a:xfrm>
            <a:off x="685800" y="1676400"/>
            <a:ext cx="3962400" cy="3228159"/>
          </a:xfrm>
          <a:prstGeom prst="rect">
            <a:avLst/>
          </a:prstGeom>
          <a:noFill/>
          <a:ln w="9525">
            <a:noFill/>
            <a:miter lim="800000"/>
            <a:headEnd/>
            <a:tailEnd/>
          </a:ln>
          <a:effectLst/>
        </p:spPr>
      </p:pic>
      <p:sp>
        <p:nvSpPr>
          <p:cNvPr id="9" name="Rectangle 8"/>
          <p:cNvSpPr/>
          <p:nvPr/>
        </p:nvSpPr>
        <p:spPr>
          <a:xfrm>
            <a:off x="381000" y="1065321"/>
            <a:ext cx="4572000" cy="461665"/>
          </a:xfrm>
          <a:prstGeom prst="rect">
            <a:avLst/>
          </a:prstGeom>
        </p:spPr>
        <p:txBody>
          <a:bodyPr>
            <a:spAutoFit/>
          </a:bodyPr>
          <a:lstStyle/>
          <a:p>
            <a:pPr marL="342900" lvl="0" indent="-342900">
              <a:spcBef>
                <a:spcPct val="20000"/>
              </a:spcBef>
              <a:buClr>
                <a:srgbClr val="EC008C"/>
              </a:buClr>
              <a:defRPr/>
            </a:pPr>
            <a:r>
              <a:rPr lang="en-US" sz="2400" dirty="0" smtClean="0">
                <a:solidFill>
                  <a:srgbClr val="EC008C"/>
                </a:solidFill>
                <a:latin typeface="Arial" pitchFamily="34" charset="0"/>
                <a:cs typeface="Arial" pitchFamily="34" charset="0"/>
              </a:rPr>
              <a:t>Endless Possibilities</a:t>
            </a:r>
            <a:endParaRPr lang="en-US" sz="2400" dirty="0">
              <a:solidFill>
                <a:srgbClr val="EC008C"/>
              </a:solidFill>
              <a:latin typeface="Arial" pitchFamily="34" charset="0"/>
              <a:cs typeface="Arial" pitchFamily="34" charset="0"/>
            </a:endParaRPr>
          </a:p>
        </p:txBody>
      </p:sp>
      <p:sp>
        <p:nvSpPr>
          <p:cNvPr id="2" name="TextBox 1"/>
          <p:cNvSpPr txBox="1"/>
          <p:nvPr/>
        </p:nvSpPr>
        <p:spPr>
          <a:xfrm>
            <a:off x="3771900" y="3124200"/>
            <a:ext cx="1790700" cy="646331"/>
          </a:xfrm>
          <a:prstGeom prst="rect">
            <a:avLst/>
          </a:prstGeom>
          <a:noFill/>
        </p:spPr>
        <p:txBody>
          <a:bodyPr wrap="square" rtlCol="0">
            <a:spAutoFit/>
          </a:bodyPr>
          <a:lstStyle/>
          <a:p>
            <a:pPr algn="ctr"/>
            <a:r>
              <a:rPr lang="en-US" dirty="0" smtClean="0">
                <a:latin typeface="Arial" pitchFamily="34" charset="0"/>
                <a:cs typeface="Arial" pitchFamily="34" charset="0"/>
              </a:rPr>
              <a:t>1,040 available combinations!</a:t>
            </a:r>
            <a:endParaRPr lang="en-US" dirty="0">
              <a:latin typeface="Arial" pitchFamily="34" charset="0"/>
              <a:cs typeface="Arial" pitchFamily="34" charset="0"/>
            </a:endParaRPr>
          </a:p>
        </p:txBody>
      </p:sp>
    </p:spTree>
    <p:extLst>
      <p:ext uri="{BB962C8B-B14F-4D97-AF65-F5344CB8AC3E}">
        <p14:creationId xmlns:p14="http://schemas.microsoft.com/office/powerpoint/2010/main" val="276292899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oup 80"/>
          <p:cNvGrpSpPr/>
          <p:nvPr/>
        </p:nvGrpSpPr>
        <p:grpSpPr>
          <a:xfrm>
            <a:off x="695959" y="1676400"/>
            <a:ext cx="4519136" cy="3266420"/>
            <a:chOff x="533400" y="4078200"/>
            <a:chExt cx="3615309" cy="2613136"/>
          </a:xfrm>
        </p:grpSpPr>
        <p:pic>
          <p:nvPicPr>
            <p:cNvPr id="117" name="Picture 2" descr="G:\Working\_SHOJI\Presentations\assets\Jump_xsection_howitworks_Dec1.png"/>
            <p:cNvPicPr>
              <a:picLocks noChangeAspect="1" noChangeArrowheads="1"/>
            </p:cNvPicPr>
            <p:nvPr/>
          </p:nvPicPr>
          <p:blipFill>
            <a:blip r:embed="rId3" cstate="print"/>
            <a:srcRect t="41667" b="6667"/>
            <a:stretch>
              <a:fillRect/>
            </a:stretch>
          </p:blipFill>
          <p:spPr bwMode="auto">
            <a:xfrm>
              <a:off x="533400" y="4572000"/>
              <a:ext cx="2905433" cy="1524000"/>
            </a:xfrm>
            <a:prstGeom prst="rect">
              <a:avLst/>
            </a:prstGeom>
            <a:noFill/>
          </p:spPr>
        </p:pic>
        <p:sp>
          <p:nvSpPr>
            <p:cNvPr id="26" name="Rectangle 25"/>
            <p:cNvSpPr/>
            <p:nvPr/>
          </p:nvSpPr>
          <p:spPr>
            <a:xfrm>
              <a:off x="533400" y="4572000"/>
              <a:ext cx="2905433" cy="1524000"/>
            </a:xfrm>
            <a:prstGeom prst="rect">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Connector 76"/>
            <p:cNvCxnSpPr/>
            <p:nvPr/>
          </p:nvCxnSpPr>
          <p:spPr>
            <a:xfrm flipV="1">
              <a:off x="1992212" y="4287488"/>
              <a:ext cx="29972" cy="436913"/>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1541145" y="4078200"/>
              <a:ext cx="1143000" cy="246222"/>
            </a:xfrm>
            <a:prstGeom prst="rect">
              <a:avLst/>
            </a:prstGeom>
            <a:noFill/>
          </p:spPr>
          <p:txBody>
            <a:bodyPr wrap="square" rtlCol="0">
              <a:spAutoFit/>
            </a:bodyPr>
            <a:lstStyle/>
            <a:p>
              <a:r>
                <a:rPr lang="en-US" sz="1400" dirty="0" smtClean="0">
                  <a:solidFill>
                    <a:schemeClr val="accent6">
                      <a:lumMod val="75000"/>
                    </a:schemeClr>
                  </a:solidFill>
                  <a:latin typeface="Arial" pitchFamily="34" charset="0"/>
                  <a:cs typeface="Arial" pitchFamily="34" charset="0"/>
                </a:rPr>
                <a:t>Biconvex Lens</a:t>
              </a:r>
              <a:endParaRPr lang="en-US" sz="1400" dirty="0">
                <a:solidFill>
                  <a:schemeClr val="accent6">
                    <a:lumMod val="75000"/>
                  </a:schemeClr>
                </a:solidFill>
                <a:latin typeface="Arial" pitchFamily="34" charset="0"/>
                <a:cs typeface="Arial" pitchFamily="34" charset="0"/>
              </a:endParaRPr>
            </a:p>
          </p:txBody>
        </p:sp>
        <p:sp>
          <p:nvSpPr>
            <p:cNvPr id="113" name="TextBox 112"/>
            <p:cNvSpPr txBox="1"/>
            <p:nvPr/>
          </p:nvSpPr>
          <p:spPr>
            <a:xfrm>
              <a:off x="2851670" y="6272760"/>
              <a:ext cx="1148323" cy="418576"/>
            </a:xfrm>
            <a:prstGeom prst="rect">
              <a:avLst/>
            </a:prstGeom>
            <a:noFill/>
          </p:spPr>
          <p:txBody>
            <a:bodyPr wrap="square" rtlCol="0">
              <a:spAutoFit/>
            </a:bodyPr>
            <a:lstStyle/>
            <a:p>
              <a:r>
                <a:rPr lang="en-US" sz="1400" dirty="0" err="1" smtClean="0">
                  <a:solidFill>
                    <a:schemeClr val="accent6">
                      <a:lumMod val="75000"/>
                    </a:schemeClr>
                  </a:solidFill>
                  <a:latin typeface="Arial" pitchFamily="34" charset="0"/>
                  <a:cs typeface="Arial" pitchFamily="34" charset="0"/>
                </a:rPr>
                <a:t>MesoOptics</a:t>
              </a:r>
              <a:r>
                <a:rPr lang="en-US" sz="1400" dirty="0" smtClean="0">
                  <a:solidFill>
                    <a:schemeClr val="accent6">
                      <a:lumMod val="75000"/>
                    </a:schemeClr>
                  </a:solidFill>
                  <a:latin typeface="Arial" pitchFamily="34" charset="0"/>
                  <a:cs typeface="Arial" pitchFamily="34" charset="0"/>
                </a:rPr>
                <a:t>  holographic film</a:t>
              </a:r>
              <a:endParaRPr lang="en-US" sz="1400" dirty="0">
                <a:solidFill>
                  <a:schemeClr val="accent6">
                    <a:lumMod val="75000"/>
                  </a:schemeClr>
                </a:solidFill>
                <a:latin typeface="Arial" pitchFamily="34" charset="0"/>
                <a:cs typeface="Arial" pitchFamily="34" charset="0"/>
              </a:endParaRPr>
            </a:p>
          </p:txBody>
        </p:sp>
        <p:cxnSp>
          <p:nvCxnSpPr>
            <p:cNvPr id="114" name="Straight Connector 113"/>
            <p:cNvCxnSpPr/>
            <p:nvPr/>
          </p:nvCxnSpPr>
          <p:spPr>
            <a:xfrm>
              <a:off x="2455545" y="5848351"/>
              <a:ext cx="451351" cy="43922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V="1">
              <a:off x="2836547" y="4496776"/>
              <a:ext cx="431926" cy="446699"/>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20" name="TextBox 119"/>
            <p:cNvSpPr txBox="1"/>
            <p:nvPr/>
          </p:nvSpPr>
          <p:spPr>
            <a:xfrm>
              <a:off x="3034284" y="4078200"/>
              <a:ext cx="1114425" cy="418576"/>
            </a:xfrm>
            <a:prstGeom prst="rect">
              <a:avLst/>
            </a:prstGeom>
            <a:noFill/>
          </p:spPr>
          <p:txBody>
            <a:bodyPr wrap="square" rtlCol="0">
              <a:spAutoFit/>
            </a:bodyPr>
            <a:lstStyle/>
            <a:p>
              <a:r>
                <a:rPr lang="en-US" sz="1400" dirty="0" err="1" smtClean="0">
                  <a:solidFill>
                    <a:schemeClr val="accent6">
                      <a:lumMod val="75000"/>
                    </a:schemeClr>
                  </a:solidFill>
                  <a:latin typeface="Arial" pitchFamily="34" charset="0"/>
                  <a:cs typeface="Arial" pitchFamily="34" charset="0"/>
                </a:rPr>
                <a:t>Miro</a:t>
              </a:r>
              <a:r>
                <a:rPr lang="en-US" sz="1400" dirty="0" smtClean="0">
                  <a:solidFill>
                    <a:schemeClr val="accent6">
                      <a:lumMod val="75000"/>
                    </a:schemeClr>
                  </a:solidFill>
                  <a:latin typeface="Arial" pitchFamily="34" charset="0"/>
                  <a:cs typeface="Arial" pitchFamily="34" charset="0"/>
                </a:rPr>
                <a:t> silver reflectors </a:t>
              </a:r>
              <a:endParaRPr lang="en-US" sz="1400" dirty="0">
                <a:solidFill>
                  <a:schemeClr val="accent6">
                    <a:lumMod val="75000"/>
                  </a:schemeClr>
                </a:solidFill>
                <a:latin typeface="Arial" pitchFamily="34" charset="0"/>
                <a:cs typeface="Arial" pitchFamily="34" charset="0"/>
              </a:endParaRPr>
            </a:p>
          </p:txBody>
        </p:sp>
      </p:grpSp>
      <p:grpSp>
        <p:nvGrpSpPr>
          <p:cNvPr id="53" name="Group 52"/>
          <p:cNvGrpSpPr/>
          <p:nvPr/>
        </p:nvGrpSpPr>
        <p:grpSpPr>
          <a:xfrm>
            <a:off x="1219200" y="2572315"/>
            <a:ext cx="2625645" cy="1390086"/>
            <a:chOff x="1352550" y="4953000"/>
            <a:chExt cx="1885951" cy="1123950"/>
          </a:xfrm>
        </p:grpSpPr>
        <p:cxnSp>
          <p:nvCxnSpPr>
            <p:cNvPr id="55" name="Straight Connector 54"/>
            <p:cNvCxnSpPr/>
            <p:nvPr/>
          </p:nvCxnSpPr>
          <p:spPr>
            <a:xfrm flipV="1">
              <a:off x="1371600" y="4953000"/>
              <a:ext cx="685800" cy="38100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a:off x="1371600" y="5334000"/>
              <a:ext cx="1676400" cy="68580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a:off x="2514600" y="4953000"/>
              <a:ext cx="685800" cy="38100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flipV="1">
              <a:off x="1419225" y="5324475"/>
              <a:ext cx="1752600" cy="68580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flipV="1">
              <a:off x="1476376" y="5343525"/>
              <a:ext cx="1752600" cy="68580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0800000" flipV="1">
              <a:off x="1485901" y="5391150"/>
              <a:ext cx="1752600" cy="68580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0800000">
              <a:off x="1352550" y="5381625"/>
              <a:ext cx="1676400" cy="68580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10800000">
              <a:off x="1419225" y="5295900"/>
              <a:ext cx="1676400" cy="68580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1409700" y="4981575"/>
              <a:ext cx="685800" cy="38100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1428750" y="5029200"/>
              <a:ext cx="685800" cy="38100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0800000">
              <a:off x="2505075" y="4991100"/>
              <a:ext cx="685800" cy="38100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10800000">
              <a:off x="2505075" y="5038725"/>
              <a:ext cx="685800" cy="38100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102" name="Rectangle 101"/>
          <p:cNvSpPr/>
          <p:nvPr/>
        </p:nvSpPr>
        <p:spPr>
          <a:xfrm>
            <a:off x="5439409" y="2572315"/>
            <a:ext cx="3393441" cy="2246769"/>
          </a:xfrm>
          <a:prstGeom prst="rect">
            <a:avLst/>
          </a:prstGeom>
        </p:spPr>
        <p:txBody>
          <a:bodyPr wrap="square">
            <a:spAutoFit/>
          </a:bodyPr>
          <a:lstStyle/>
          <a:p>
            <a:pPr marL="342900" lvl="0" indent="-342900" fontAlgn="base">
              <a:spcBef>
                <a:spcPct val="0"/>
              </a:spcBef>
              <a:spcAft>
                <a:spcPct val="0"/>
              </a:spcAft>
              <a:buAutoNum type="arabicPeriod"/>
              <a:tabLst>
                <a:tab pos="457200" algn="l"/>
              </a:tabLst>
            </a:pPr>
            <a:r>
              <a:rPr lang="en-CA" sz="1400" dirty="0" err="1" smtClean="0">
                <a:solidFill>
                  <a:schemeClr val="tx1">
                    <a:lumMod val="65000"/>
                    <a:lumOff val="35000"/>
                  </a:schemeClr>
                </a:solidFill>
                <a:latin typeface="Arial" pitchFamily="34" charset="0"/>
                <a:ea typeface="Calibri" pitchFamily="34" charset="0"/>
                <a:cs typeface="Arial" pitchFamily="34" charset="0"/>
              </a:rPr>
              <a:t>Downlight</a:t>
            </a:r>
            <a:r>
              <a:rPr lang="en-CA" sz="1400" dirty="0" smtClean="0">
                <a:solidFill>
                  <a:schemeClr val="tx1">
                    <a:lumMod val="65000"/>
                    <a:lumOff val="35000"/>
                  </a:schemeClr>
                </a:solidFill>
                <a:latin typeface="Arial" pitchFamily="34" charset="0"/>
                <a:ea typeface="Calibri" pitchFamily="34" charset="0"/>
                <a:cs typeface="Arial" pitchFamily="34" charset="0"/>
              </a:rPr>
              <a:t> from the LED array </a:t>
            </a:r>
            <a:br>
              <a:rPr lang="en-CA" sz="1400" dirty="0" smtClean="0">
                <a:solidFill>
                  <a:schemeClr val="tx1">
                    <a:lumMod val="65000"/>
                    <a:lumOff val="35000"/>
                  </a:schemeClr>
                </a:solidFill>
                <a:latin typeface="Arial" pitchFamily="34" charset="0"/>
                <a:ea typeface="Calibri" pitchFamily="34" charset="0"/>
                <a:cs typeface="Arial" pitchFamily="34" charset="0"/>
              </a:rPr>
            </a:br>
            <a:r>
              <a:rPr lang="en-CA" sz="1400" dirty="0" smtClean="0">
                <a:solidFill>
                  <a:schemeClr val="tx1">
                    <a:lumMod val="65000"/>
                    <a:lumOff val="35000"/>
                  </a:schemeClr>
                </a:solidFill>
                <a:latin typeface="Arial" pitchFamily="34" charset="0"/>
                <a:ea typeface="Calibri" pitchFamily="34" charset="0"/>
                <a:cs typeface="Arial" pitchFamily="34" charset="0"/>
              </a:rPr>
              <a:t>is redirected laterally with a biconvex lens</a:t>
            </a:r>
          </a:p>
          <a:p>
            <a:pPr marL="342900" lvl="0" indent="-342900" fontAlgn="base">
              <a:spcBef>
                <a:spcPct val="0"/>
              </a:spcBef>
              <a:spcAft>
                <a:spcPct val="0"/>
              </a:spcAft>
              <a:buAutoNum type="arabicPeriod"/>
              <a:tabLst>
                <a:tab pos="457200" algn="l"/>
              </a:tabLst>
            </a:pPr>
            <a:endParaRPr lang="en-CA" sz="1400" dirty="0" smtClean="0">
              <a:solidFill>
                <a:schemeClr val="tx1">
                  <a:lumMod val="65000"/>
                  <a:lumOff val="35000"/>
                </a:schemeClr>
              </a:solidFill>
              <a:latin typeface="Arial" pitchFamily="34" charset="0"/>
              <a:ea typeface="Calibri" pitchFamily="34" charset="0"/>
              <a:cs typeface="Arial" pitchFamily="34" charset="0"/>
            </a:endParaRPr>
          </a:p>
          <a:p>
            <a:pPr marL="342900" indent="-342900" fontAlgn="base">
              <a:spcBef>
                <a:spcPct val="0"/>
              </a:spcBef>
              <a:spcAft>
                <a:spcPct val="0"/>
              </a:spcAft>
              <a:buFontTx/>
              <a:buAutoNum type="arabicPeriod"/>
              <a:tabLst>
                <a:tab pos="457200" algn="l"/>
              </a:tabLst>
            </a:pPr>
            <a:r>
              <a:rPr lang="en-CA" sz="1400" dirty="0" smtClean="0">
                <a:solidFill>
                  <a:schemeClr val="tx1">
                    <a:lumMod val="65000"/>
                    <a:lumOff val="35000"/>
                  </a:schemeClr>
                </a:solidFill>
                <a:latin typeface="Arial" pitchFamily="34" charset="0"/>
                <a:ea typeface="Calibri" pitchFamily="34" charset="0"/>
                <a:cs typeface="Arial" pitchFamily="34" charset="0"/>
              </a:rPr>
              <a:t>98</a:t>
            </a:r>
            <a:r>
              <a:rPr lang="en-CA" sz="1400" dirty="0">
                <a:solidFill>
                  <a:schemeClr val="tx1">
                    <a:lumMod val="65000"/>
                    <a:lumOff val="35000"/>
                  </a:schemeClr>
                </a:solidFill>
                <a:latin typeface="Arial" pitchFamily="34" charset="0"/>
                <a:ea typeface="Calibri" pitchFamily="34" charset="0"/>
                <a:cs typeface="Arial" pitchFamily="34" charset="0"/>
              </a:rPr>
              <a:t>% efficient </a:t>
            </a:r>
            <a:r>
              <a:rPr lang="en-CA" sz="1400" dirty="0" err="1">
                <a:solidFill>
                  <a:schemeClr val="tx1">
                    <a:lumMod val="65000"/>
                    <a:lumOff val="35000"/>
                  </a:schemeClr>
                </a:solidFill>
                <a:latin typeface="Arial" pitchFamily="34" charset="0"/>
                <a:ea typeface="Calibri" pitchFamily="34" charset="0"/>
                <a:cs typeface="Arial" pitchFamily="34" charset="0"/>
              </a:rPr>
              <a:t>Miro</a:t>
            </a:r>
            <a:r>
              <a:rPr lang="en-CA" sz="1400" dirty="0">
                <a:solidFill>
                  <a:schemeClr val="tx1">
                    <a:lumMod val="65000"/>
                    <a:lumOff val="35000"/>
                  </a:schemeClr>
                </a:solidFill>
                <a:latin typeface="Arial" pitchFamily="34" charset="0"/>
                <a:ea typeface="Calibri" pitchFamily="34" charset="0"/>
                <a:cs typeface="Arial" pitchFamily="34" charset="0"/>
              </a:rPr>
              <a:t> silver reflectors mix the light in the optical </a:t>
            </a:r>
            <a:r>
              <a:rPr lang="en-CA" sz="1400" dirty="0" smtClean="0">
                <a:solidFill>
                  <a:schemeClr val="tx1">
                    <a:lumMod val="65000"/>
                    <a:lumOff val="35000"/>
                  </a:schemeClr>
                </a:solidFill>
                <a:latin typeface="Arial" pitchFamily="34" charset="0"/>
                <a:ea typeface="Calibri" pitchFamily="34" charset="0"/>
                <a:cs typeface="Arial" pitchFamily="34" charset="0"/>
              </a:rPr>
              <a:t>chamber</a:t>
            </a:r>
          </a:p>
          <a:p>
            <a:pPr marL="342900" indent="-342900" fontAlgn="base">
              <a:spcBef>
                <a:spcPct val="0"/>
              </a:spcBef>
              <a:spcAft>
                <a:spcPct val="0"/>
              </a:spcAft>
              <a:buFontTx/>
              <a:buAutoNum type="arabicPeriod"/>
              <a:tabLst>
                <a:tab pos="457200" algn="l"/>
              </a:tabLst>
            </a:pPr>
            <a:endParaRPr lang="en-US" sz="1400" dirty="0">
              <a:solidFill>
                <a:schemeClr val="tx1">
                  <a:lumMod val="65000"/>
                  <a:lumOff val="35000"/>
                </a:schemeClr>
              </a:solidFill>
              <a:latin typeface="Arial" pitchFamily="34" charset="0"/>
              <a:ea typeface="Calibri" pitchFamily="34" charset="0"/>
              <a:cs typeface="Arial" pitchFamily="34" charset="0"/>
            </a:endParaRPr>
          </a:p>
          <a:p>
            <a:pPr marL="342900" indent="-342900" fontAlgn="base">
              <a:spcBef>
                <a:spcPct val="0"/>
              </a:spcBef>
              <a:spcAft>
                <a:spcPct val="0"/>
              </a:spcAft>
              <a:buFontTx/>
              <a:buAutoNum type="arabicPeriod"/>
              <a:tabLst>
                <a:tab pos="457200" algn="l"/>
              </a:tabLst>
            </a:pPr>
            <a:r>
              <a:rPr lang="en-CA" sz="1400" dirty="0" err="1" smtClean="0">
                <a:solidFill>
                  <a:schemeClr val="tx1">
                    <a:lumMod val="65000"/>
                    <a:lumOff val="35000"/>
                  </a:schemeClr>
                </a:solidFill>
                <a:latin typeface="Arial" pitchFamily="34" charset="0"/>
                <a:ea typeface="Calibri" pitchFamily="34" charset="0"/>
                <a:cs typeface="Arial" pitchFamily="34" charset="0"/>
              </a:rPr>
              <a:t>MesoOptics</a:t>
            </a:r>
            <a:r>
              <a:rPr lang="en-CA" sz="1400" dirty="0" smtClean="0">
                <a:solidFill>
                  <a:schemeClr val="tx1">
                    <a:lumMod val="65000"/>
                    <a:lumOff val="35000"/>
                  </a:schemeClr>
                </a:solidFill>
                <a:latin typeface="Arial" pitchFamily="34" charset="0"/>
                <a:ea typeface="Calibri" pitchFamily="34" charset="0"/>
                <a:cs typeface="Arial" pitchFamily="34" charset="0"/>
              </a:rPr>
              <a:t> </a:t>
            </a:r>
            <a:r>
              <a:rPr lang="en-CA" sz="1400" dirty="0">
                <a:solidFill>
                  <a:schemeClr val="tx1">
                    <a:lumMod val="65000"/>
                    <a:lumOff val="35000"/>
                  </a:schemeClr>
                </a:solidFill>
                <a:latin typeface="Arial" pitchFamily="34" charset="0"/>
                <a:ea typeface="Calibri" pitchFamily="34" charset="0"/>
                <a:cs typeface="Arial" pitchFamily="34" charset="0"/>
              </a:rPr>
              <a:t>holographic film shapes the beam into </a:t>
            </a:r>
            <a:r>
              <a:rPr lang="en-CA" sz="1400" dirty="0" smtClean="0">
                <a:solidFill>
                  <a:schemeClr val="tx1">
                    <a:lumMod val="65000"/>
                    <a:lumOff val="35000"/>
                  </a:schemeClr>
                </a:solidFill>
                <a:latin typeface="Arial" pitchFamily="34" charset="0"/>
                <a:ea typeface="Calibri" pitchFamily="34" charset="0"/>
                <a:cs typeface="Arial" pitchFamily="34" charset="0"/>
              </a:rPr>
              <a:t>an </a:t>
            </a:r>
            <a:r>
              <a:rPr lang="en-CA" sz="1400" dirty="0">
                <a:solidFill>
                  <a:schemeClr val="tx1">
                    <a:lumMod val="65000"/>
                    <a:lumOff val="35000"/>
                  </a:schemeClr>
                </a:solidFill>
                <a:latin typeface="Arial" pitchFamily="34" charset="0"/>
                <a:ea typeface="Calibri" pitchFamily="34" charset="0"/>
                <a:cs typeface="Arial" pitchFamily="34" charset="0"/>
              </a:rPr>
              <a:t>optimal batwing </a:t>
            </a:r>
            <a:r>
              <a:rPr lang="en-CA" sz="1400" dirty="0" smtClean="0">
                <a:solidFill>
                  <a:schemeClr val="tx1">
                    <a:lumMod val="65000"/>
                    <a:lumOff val="35000"/>
                  </a:schemeClr>
                </a:solidFill>
                <a:latin typeface="Arial" pitchFamily="34" charset="0"/>
                <a:ea typeface="Calibri" pitchFamily="34" charset="0"/>
                <a:cs typeface="Arial" pitchFamily="34" charset="0"/>
              </a:rPr>
              <a:t>distribution</a:t>
            </a:r>
            <a:endParaRPr lang="en-US" sz="1400" dirty="0">
              <a:solidFill>
                <a:schemeClr val="tx1">
                  <a:lumMod val="65000"/>
                  <a:lumOff val="35000"/>
                </a:schemeClr>
              </a:solidFill>
              <a:latin typeface="Arial" pitchFamily="34" charset="0"/>
              <a:cs typeface="Arial" pitchFamily="34" charset="0"/>
            </a:endParaRPr>
          </a:p>
        </p:txBody>
      </p:sp>
      <p:pic>
        <p:nvPicPr>
          <p:cNvPr id="27" name="Picture 4"/>
          <p:cNvPicPr>
            <a:picLocks noChangeAspect="1" noChangeArrowheads="1"/>
          </p:cNvPicPr>
          <p:nvPr/>
        </p:nvPicPr>
        <p:blipFill>
          <a:blip r:embed="rId4" cstate="print"/>
          <a:srcRect/>
          <a:stretch>
            <a:fillRect/>
          </a:stretch>
        </p:blipFill>
        <p:spPr bwMode="auto">
          <a:xfrm>
            <a:off x="1447800" y="4251357"/>
            <a:ext cx="2133600" cy="2149443"/>
          </a:xfrm>
          <a:prstGeom prst="rect">
            <a:avLst/>
          </a:prstGeom>
          <a:noFill/>
          <a:ln w="9525">
            <a:noFill/>
            <a:miter lim="800000"/>
            <a:headEnd/>
            <a:tailEnd/>
          </a:ln>
          <a:effectLst/>
        </p:spPr>
      </p:pic>
      <p:sp>
        <p:nvSpPr>
          <p:cNvPr id="28" name="TextBox 27"/>
          <p:cNvSpPr txBox="1"/>
          <p:nvPr/>
        </p:nvSpPr>
        <p:spPr>
          <a:xfrm>
            <a:off x="3380733" y="5939701"/>
            <a:ext cx="1343667" cy="523220"/>
          </a:xfrm>
          <a:prstGeom prst="rect">
            <a:avLst/>
          </a:prstGeom>
          <a:noFill/>
        </p:spPr>
        <p:txBody>
          <a:bodyPr wrap="square" rtlCol="0">
            <a:spAutoFit/>
          </a:bodyPr>
          <a:lstStyle/>
          <a:p>
            <a:r>
              <a:rPr lang="en-US" sz="1400" b="1" dirty="0" smtClean="0">
                <a:solidFill>
                  <a:schemeClr val="accent6">
                    <a:lumMod val="75000"/>
                  </a:schemeClr>
                </a:solidFill>
                <a:latin typeface="Arial" pitchFamily="34" charset="0"/>
                <a:cs typeface="Arial" pitchFamily="34" charset="0"/>
              </a:rPr>
              <a:t>Batwing Distribution</a:t>
            </a:r>
            <a:endParaRPr lang="en-US" sz="1400" b="1" dirty="0">
              <a:solidFill>
                <a:schemeClr val="accent6">
                  <a:lumMod val="75000"/>
                </a:schemeClr>
              </a:solidFill>
              <a:latin typeface="Arial" pitchFamily="34" charset="0"/>
              <a:cs typeface="Arial" pitchFamily="34" charset="0"/>
            </a:endParaRPr>
          </a:p>
        </p:txBody>
      </p:sp>
      <p:sp>
        <p:nvSpPr>
          <p:cNvPr id="29" name="TextBox 28"/>
          <p:cNvSpPr txBox="1"/>
          <p:nvPr/>
        </p:nvSpPr>
        <p:spPr>
          <a:xfrm>
            <a:off x="505441" y="1224517"/>
            <a:ext cx="2288080" cy="461665"/>
          </a:xfrm>
          <a:prstGeom prst="rect">
            <a:avLst/>
          </a:prstGeom>
          <a:noFill/>
        </p:spPr>
        <p:txBody>
          <a:bodyPr wrap="square" rtlCol="0">
            <a:spAutoFit/>
          </a:bodyPr>
          <a:lstStyle/>
          <a:p>
            <a:r>
              <a:rPr lang="en-US" sz="2400" dirty="0" smtClean="0">
                <a:solidFill>
                  <a:schemeClr val="accent6">
                    <a:lumMod val="75000"/>
                  </a:schemeClr>
                </a:solidFill>
                <a:latin typeface="Arial" pitchFamily="34" charset="0"/>
                <a:cs typeface="Arial" pitchFamily="34" charset="0"/>
              </a:rPr>
              <a:t>Optics</a:t>
            </a:r>
            <a:endParaRPr lang="en-US" sz="2400" dirty="0">
              <a:solidFill>
                <a:schemeClr val="accent6">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3573736768"/>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cstate="print"/>
          <a:srcRect l="5090" r="11296"/>
          <a:stretch>
            <a:fillRect/>
          </a:stretch>
        </p:blipFill>
        <p:spPr bwMode="auto">
          <a:xfrm>
            <a:off x="4072420" y="1296152"/>
            <a:ext cx="4793265" cy="2818647"/>
          </a:xfrm>
          <a:prstGeom prst="roundRect">
            <a:avLst>
              <a:gd name="adj" fmla="val 1961"/>
            </a:avLst>
          </a:prstGeom>
          <a:noFill/>
          <a:ln w="9525">
            <a:noFill/>
            <a:miter lim="800000"/>
            <a:headEnd/>
            <a:tailEnd/>
          </a:ln>
        </p:spPr>
      </p:pic>
      <p:sp>
        <p:nvSpPr>
          <p:cNvPr id="2" name="Rectangle 1"/>
          <p:cNvSpPr/>
          <p:nvPr/>
        </p:nvSpPr>
        <p:spPr>
          <a:xfrm>
            <a:off x="381000" y="1065321"/>
            <a:ext cx="4572000" cy="461665"/>
          </a:xfrm>
          <a:prstGeom prst="rect">
            <a:avLst/>
          </a:prstGeom>
        </p:spPr>
        <p:txBody>
          <a:bodyPr>
            <a:spAutoFit/>
          </a:bodyPr>
          <a:lstStyle/>
          <a:p>
            <a:pPr marL="342900" lvl="0" indent="-342900">
              <a:spcBef>
                <a:spcPct val="20000"/>
              </a:spcBef>
              <a:buClr>
                <a:srgbClr val="EC008C"/>
              </a:buClr>
              <a:defRPr/>
            </a:pPr>
            <a:r>
              <a:rPr lang="en-US" sz="2400" dirty="0" smtClean="0">
                <a:solidFill>
                  <a:srgbClr val="EC008C"/>
                </a:solidFill>
                <a:latin typeface="Arial" pitchFamily="34" charset="0"/>
                <a:cs typeface="Arial" pitchFamily="34" charset="0"/>
              </a:rPr>
              <a:t>What’s New</a:t>
            </a:r>
            <a:endParaRPr lang="en-US" sz="2400" dirty="0">
              <a:solidFill>
                <a:srgbClr val="EC008C"/>
              </a:solidFill>
              <a:latin typeface="Arial" pitchFamily="34" charset="0"/>
              <a:cs typeface="Arial" pitchFamily="34" charset="0"/>
            </a:endParaRPr>
          </a:p>
        </p:txBody>
      </p:sp>
      <p:sp>
        <p:nvSpPr>
          <p:cNvPr id="9" name="Content Placeholder 2"/>
          <p:cNvSpPr txBox="1">
            <a:spLocks/>
          </p:cNvSpPr>
          <p:nvPr/>
        </p:nvSpPr>
        <p:spPr>
          <a:xfrm>
            <a:off x="838200" y="1600200"/>
            <a:ext cx="5486400" cy="4800600"/>
          </a:xfrm>
          <a:prstGeom prst="rect">
            <a:avLst/>
          </a:prstGeom>
        </p:spPr>
        <p:txBody>
          <a:bodyPr vert="horz" lIns="91440" tIns="45720" rIns="91440" bIns="45720" rtlCol="0">
            <a:normAutofit/>
          </a:bodyPr>
          <a:lstStyle/>
          <a:p>
            <a:pPr marL="342900" lvl="0" indent="-342900">
              <a:spcBef>
                <a:spcPct val="20000"/>
              </a:spcBef>
              <a:spcAft>
                <a:spcPts val="600"/>
              </a:spcAft>
              <a:buClr>
                <a:srgbClr val="EC008C"/>
              </a:buClr>
              <a:buFont typeface="Wingdings" pitchFamily="2" charset="2"/>
              <a:buChar char="§"/>
              <a:defRPr/>
            </a:pPr>
            <a:r>
              <a:rPr lang="en-US" sz="1600" dirty="0" smtClean="0">
                <a:solidFill>
                  <a:schemeClr val="tx1">
                    <a:lumMod val="65000"/>
                    <a:lumOff val="35000"/>
                  </a:schemeClr>
                </a:solidFill>
                <a:latin typeface="Arial" pitchFamily="34" charset="0"/>
                <a:cs typeface="Arial" pitchFamily="34" charset="0"/>
              </a:rPr>
              <a:t>Next generation LEDs, boards &amp; drivers</a:t>
            </a:r>
          </a:p>
          <a:p>
            <a:pPr marL="800100" lvl="1" indent="-342900">
              <a:spcBef>
                <a:spcPct val="20000"/>
              </a:spcBef>
              <a:spcAft>
                <a:spcPts val="600"/>
              </a:spcAft>
              <a:buClr>
                <a:srgbClr val="EC008C"/>
              </a:buClr>
              <a:buFont typeface="Wingdings" pitchFamily="2" charset="2"/>
              <a:buChar char="§"/>
              <a:defRPr/>
            </a:pPr>
            <a:r>
              <a:rPr lang="en-US" sz="1600" dirty="0" smtClean="0">
                <a:solidFill>
                  <a:schemeClr val="tx1">
                    <a:lumMod val="65000"/>
                    <a:lumOff val="35000"/>
                  </a:schemeClr>
                </a:solidFill>
                <a:latin typeface="Arial" pitchFamily="34" charset="0"/>
                <a:cs typeface="Arial" pitchFamily="34" charset="0"/>
              </a:rPr>
              <a:t>30-40% higher efficacy, 25-33% energy savings</a:t>
            </a:r>
          </a:p>
          <a:p>
            <a:pPr marL="800100" lvl="1" indent="-342900">
              <a:spcBef>
                <a:spcPct val="20000"/>
              </a:spcBef>
              <a:spcAft>
                <a:spcPts val="600"/>
              </a:spcAft>
              <a:buClr>
                <a:srgbClr val="EC008C"/>
              </a:buClr>
              <a:buFont typeface="Wingdings" pitchFamily="2" charset="2"/>
              <a:buChar char="§"/>
              <a:defRPr/>
            </a:pPr>
            <a:r>
              <a:rPr lang="en-US" sz="1600" dirty="0" smtClean="0">
                <a:solidFill>
                  <a:schemeClr val="tx1">
                    <a:lumMod val="65000"/>
                    <a:lumOff val="35000"/>
                  </a:schemeClr>
                </a:solidFill>
                <a:latin typeface="Arial" pitchFamily="34" charset="0"/>
                <a:cs typeface="Arial" pitchFamily="34" charset="0"/>
              </a:rPr>
              <a:t>86 lm/W with batwing from a 4” aperture</a:t>
            </a:r>
          </a:p>
          <a:p>
            <a:pPr marL="800100" lvl="1" indent="-342900">
              <a:spcBef>
                <a:spcPct val="20000"/>
              </a:spcBef>
              <a:spcAft>
                <a:spcPts val="600"/>
              </a:spcAft>
              <a:buClr>
                <a:srgbClr val="EC008C"/>
              </a:buClr>
              <a:buFont typeface="Wingdings" pitchFamily="2" charset="2"/>
              <a:buChar char="§"/>
              <a:defRPr/>
            </a:pPr>
            <a:r>
              <a:rPr lang="en-US" sz="1600" dirty="0" smtClean="0">
                <a:solidFill>
                  <a:schemeClr val="tx1">
                    <a:lumMod val="65000"/>
                    <a:lumOff val="35000"/>
                  </a:schemeClr>
                </a:solidFill>
                <a:latin typeface="Arial" pitchFamily="34" charset="0"/>
                <a:cs typeface="Arial" pitchFamily="34" charset="0"/>
              </a:rPr>
              <a:t>LEDs run cooler, longer life</a:t>
            </a:r>
          </a:p>
          <a:p>
            <a:pPr marL="342900" lvl="0" indent="-342900">
              <a:spcBef>
                <a:spcPct val="20000"/>
              </a:spcBef>
              <a:spcAft>
                <a:spcPts val="600"/>
              </a:spcAft>
              <a:buClr>
                <a:srgbClr val="EC008C"/>
              </a:buClr>
              <a:buFont typeface="Wingdings" pitchFamily="2" charset="2"/>
              <a:buChar char="§"/>
              <a:defRPr/>
            </a:pPr>
            <a:r>
              <a:rPr lang="en-US" sz="1600" dirty="0" smtClean="0">
                <a:solidFill>
                  <a:schemeClr val="tx1">
                    <a:lumMod val="65000"/>
                    <a:lumOff val="35000"/>
                  </a:schemeClr>
                </a:solidFill>
                <a:latin typeface="Arial" pitchFamily="34" charset="0"/>
                <a:cs typeface="Arial" pitchFamily="34" charset="0"/>
              </a:rPr>
              <a:t>New options</a:t>
            </a:r>
          </a:p>
          <a:p>
            <a:pPr marL="800100" lvl="1" indent="-342900">
              <a:spcBef>
                <a:spcPct val="20000"/>
              </a:spcBef>
              <a:spcAft>
                <a:spcPts val="600"/>
              </a:spcAft>
              <a:buClr>
                <a:srgbClr val="EC008C"/>
              </a:buClr>
              <a:buFont typeface="Wingdings" pitchFamily="2" charset="2"/>
              <a:buChar char="§"/>
              <a:defRPr/>
            </a:pPr>
            <a:r>
              <a:rPr lang="en-US" sz="1600" dirty="0" smtClean="0">
                <a:solidFill>
                  <a:schemeClr val="tx1">
                    <a:lumMod val="65000"/>
                    <a:lumOff val="35000"/>
                  </a:schemeClr>
                </a:solidFill>
                <a:latin typeface="Arial" pitchFamily="34" charset="0"/>
                <a:cs typeface="Arial" pitchFamily="34" charset="0"/>
              </a:rPr>
              <a:t>50% higher 3600 lm/4ft lumen </a:t>
            </a:r>
            <a:br>
              <a:rPr lang="en-US" sz="1600" dirty="0" smtClean="0">
                <a:solidFill>
                  <a:schemeClr val="tx1">
                    <a:lumMod val="65000"/>
                    <a:lumOff val="35000"/>
                  </a:schemeClr>
                </a:solidFill>
                <a:latin typeface="Arial" pitchFamily="34" charset="0"/>
                <a:cs typeface="Arial" pitchFamily="34" charset="0"/>
              </a:rPr>
            </a:br>
            <a:r>
              <a:rPr lang="en-US" sz="1600" dirty="0" smtClean="0">
                <a:solidFill>
                  <a:schemeClr val="tx1">
                    <a:lumMod val="65000"/>
                    <a:lumOff val="35000"/>
                  </a:schemeClr>
                </a:solidFill>
                <a:latin typeface="Arial" pitchFamily="34" charset="0"/>
                <a:cs typeface="Arial" pitchFamily="34" charset="0"/>
              </a:rPr>
              <a:t>package, more applications</a:t>
            </a:r>
          </a:p>
          <a:p>
            <a:pPr marL="800100" lvl="1" indent="-342900">
              <a:spcBef>
                <a:spcPct val="20000"/>
              </a:spcBef>
              <a:spcAft>
                <a:spcPts val="600"/>
              </a:spcAft>
              <a:buClr>
                <a:srgbClr val="EC008C"/>
              </a:buClr>
              <a:buFont typeface="Wingdings" pitchFamily="2" charset="2"/>
              <a:buChar char="§"/>
              <a:defRPr/>
            </a:pPr>
            <a:r>
              <a:rPr lang="en-US" sz="1600" dirty="0" smtClean="0">
                <a:solidFill>
                  <a:schemeClr val="tx1">
                    <a:lumMod val="65000"/>
                    <a:lumOff val="35000"/>
                  </a:schemeClr>
                </a:solidFill>
                <a:latin typeface="Arial" pitchFamily="34" charset="0"/>
                <a:cs typeface="Arial" pitchFamily="34" charset="0"/>
              </a:rPr>
              <a:t>Warmer 3000K color temperature</a:t>
            </a:r>
          </a:p>
          <a:p>
            <a:pPr marL="800100" lvl="1" indent="-342900">
              <a:spcBef>
                <a:spcPct val="20000"/>
              </a:spcBef>
              <a:spcAft>
                <a:spcPts val="600"/>
              </a:spcAft>
              <a:buClr>
                <a:srgbClr val="EC008C"/>
              </a:buClr>
              <a:buFont typeface="Wingdings" pitchFamily="2" charset="2"/>
              <a:buChar char="§"/>
              <a:defRPr/>
            </a:pPr>
            <a:r>
              <a:rPr lang="en-US" sz="1600" dirty="0" smtClean="0">
                <a:solidFill>
                  <a:schemeClr val="tx1">
                    <a:lumMod val="65000"/>
                    <a:lumOff val="35000"/>
                  </a:schemeClr>
                </a:solidFill>
                <a:latin typeface="Arial" pitchFamily="34" charset="0"/>
                <a:cs typeface="Arial" pitchFamily="34" charset="0"/>
              </a:rPr>
              <a:t>New </a:t>
            </a:r>
            <a:r>
              <a:rPr lang="en-US" sz="1600" dirty="0">
                <a:solidFill>
                  <a:schemeClr val="tx1">
                    <a:lumMod val="65000"/>
                    <a:lumOff val="35000"/>
                  </a:schemeClr>
                </a:solidFill>
                <a:latin typeface="Arial" pitchFamily="34" charset="0"/>
                <a:cs typeface="Arial" pitchFamily="34" charset="0"/>
              </a:rPr>
              <a:t>emergency battery pack option</a:t>
            </a:r>
          </a:p>
          <a:p>
            <a:pPr marL="800100" lvl="1" indent="-342900">
              <a:spcBef>
                <a:spcPct val="20000"/>
              </a:spcBef>
              <a:spcAft>
                <a:spcPts val="600"/>
              </a:spcAft>
              <a:buClr>
                <a:srgbClr val="EC008C"/>
              </a:buClr>
              <a:buFont typeface="Wingdings" pitchFamily="2" charset="2"/>
              <a:buChar char="§"/>
              <a:defRPr/>
            </a:pPr>
            <a:r>
              <a:rPr lang="en-US" sz="1600" dirty="0" smtClean="0">
                <a:solidFill>
                  <a:schemeClr val="tx1">
                    <a:lumMod val="65000"/>
                    <a:lumOff val="35000"/>
                  </a:schemeClr>
                </a:solidFill>
                <a:latin typeface="Arial" pitchFamily="34" charset="0"/>
                <a:cs typeface="Arial" pitchFamily="34" charset="0"/>
              </a:rPr>
              <a:t>More combination wiring options with dimming</a:t>
            </a:r>
          </a:p>
          <a:p>
            <a:pPr marL="800100" lvl="1" indent="-342900">
              <a:spcBef>
                <a:spcPct val="20000"/>
              </a:spcBef>
              <a:spcAft>
                <a:spcPts val="600"/>
              </a:spcAft>
              <a:buClr>
                <a:srgbClr val="EC008C"/>
              </a:buClr>
              <a:buFont typeface="Wingdings" pitchFamily="2" charset="2"/>
              <a:buChar char="§"/>
              <a:defRPr/>
            </a:pPr>
            <a:r>
              <a:rPr lang="en-US" sz="1600" dirty="0" smtClean="0">
                <a:solidFill>
                  <a:schemeClr val="tx1">
                    <a:lumMod val="65000"/>
                    <a:lumOff val="35000"/>
                  </a:schemeClr>
                </a:solidFill>
                <a:latin typeface="Arial" pitchFamily="34" charset="0"/>
                <a:cs typeface="Arial" pitchFamily="34" charset="0"/>
              </a:rPr>
              <a:t>(Canada) 347V option available</a:t>
            </a:r>
          </a:p>
          <a:p>
            <a:pPr marL="342900" indent="-342900">
              <a:spcBef>
                <a:spcPct val="20000"/>
              </a:spcBef>
              <a:spcAft>
                <a:spcPts val="600"/>
              </a:spcAft>
              <a:buClr>
                <a:srgbClr val="EC008C"/>
              </a:buClr>
              <a:buFont typeface="Wingdings" pitchFamily="2" charset="2"/>
              <a:buChar char="§"/>
              <a:defRPr/>
            </a:pPr>
            <a:r>
              <a:rPr lang="en-US" sz="1600" dirty="0" smtClean="0">
                <a:solidFill>
                  <a:schemeClr val="tx1">
                    <a:lumMod val="65000"/>
                    <a:lumOff val="35000"/>
                  </a:schemeClr>
                </a:solidFill>
                <a:latin typeface="Arial" pitchFamily="34" charset="0"/>
                <a:cs typeface="Arial" pitchFamily="34" charset="0"/>
              </a:rPr>
              <a:t>Significant LED luminaire price reductions due to component cost &amp; manufacturing improvements</a:t>
            </a:r>
            <a:endParaRPr lang="en-US" sz="1600" dirty="0">
              <a:solidFill>
                <a:schemeClr val="tx1">
                  <a:lumMod val="65000"/>
                  <a:lumOff val="35000"/>
                </a:schemeClr>
              </a:solidFill>
              <a:latin typeface="Arial" pitchFamily="34" charset="0"/>
              <a:cs typeface="Arial" pitchFamily="34" charset="0"/>
            </a:endParaRPr>
          </a:p>
        </p:txBody>
      </p:sp>
    </p:spTree>
    <p:extLst>
      <p:ext uri="{BB962C8B-B14F-4D97-AF65-F5344CB8AC3E}">
        <p14:creationId xmlns:p14="http://schemas.microsoft.com/office/powerpoint/2010/main" val="311052005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867400" y="1103293"/>
            <a:ext cx="2971800" cy="954107"/>
          </a:xfrm>
          <a:prstGeom prst="rect">
            <a:avLst/>
          </a:prstGeom>
        </p:spPr>
        <p:txBody>
          <a:bodyPr wrap="square">
            <a:spAutoFit/>
          </a:bodyPr>
          <a:lstStyle/>
          <a:p>
            <a:pPr marL="91440" lvl="0">
              <a:buClr>
                <a:srgbClr val="EC008C"/>
              </a:buClr>
              <a:defRPr/>
            </a:pPr>
            <a:r>
              <a:rPr lang="en-US" sz="2400" dirty="0" smtClean="0">
                <a:solidFill>
                  <a:srgbClr val="EC008C"/>
                </a:solidFill>
                <a:latin typeface="Arial" pitchFamily="34" charset="0"/>
                <a:cs typeface="Arial" pitchFamily="34" charset="0"/>
              </a:rPr>
              <a:t>Education</a:t>
            </a:r>
          </a:p>
          <a:p>
            <a:pPr marL="91440" lvl="0">
              <a:buClr>
                <a:srgbClr val="EC008C"/>
              </a:buClr>
              <a:defRPr/>
            </a:pPr>
            <a:r>
              <a:rPr lang="en-US" sz="1600" dirty="0" smtClean="0">
                <a:solidFill>
                  <a:schemeClr val="bg1">
                    <a:lumMod val="50000"/>
                  </a:schemeClr>
                </a:solidFill>
                <a:latin typeface="Arial" pitchFamily="34" charset="0"/>
                <a:cs typeface="Arial" pitchFamily="34" charset="0"/>
              </a:rPr>
              <a:t>Controlled lighting helps brighten young minds</a:t>
            </a:r>
            <a:endParaRPr lang="en-US" sz="1600" dirty="0">
              <a:solidFill>
                <a:schemeClr val="bg1">
                  <a:lumMod val="50000"/>
                </a:schemeClr>
              </a:solidFill>
              <a:latin typeface="Arial" pitchFamily="34" charset="0"/>
              <a:cs typeface="Arial" pitchFamily="34"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2379785"/>
            <a:ext cx="3200400" cy="1630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264" y="5334000"/>
            <a:ext cx="5228736"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5" cstate="print"/>
          <a:srcRect l="10806"/>
          <a:stretch>
            <a:fillRect/>
          </a:stretch>
        </p:blipFill>
        <p:spPr bwMode="auto">
          <a:xfrm>
            <a:off x="0" y="1047750"/>
            <a:ext cx="5715000" cy="4286250"/>
          </a:xfrm>
          <a:prstGeom prst="rect">
            <a:avLst/>
          </a:prstGeom>
          <a:noFill/>
          <a:ln w="9525">
            <a:noFill/>
            <a:miter lim="800000"/>
            <a:headEnd/>
            <a:tailEnd/>
          </a:ln>
        </p:spPr>
      </p:pic>
      <p:pic>
        <p:nvPicPr>
          <p:cNvPr id="61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2233" y="4414466"/>
            <a:ext cx="3049367" cy="1452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717028" y="5427765"/>
            <a:ext cx="534762" cy="276999"/>
          </a:xfrm>
          <a:prstGeom prst="rect">
            <a:avLst/>
          </a:prstGeom>
          <a:solidFill>
            <a:schemeClr val="bg1"/>
          </a:solidFill>
        </p:spPr>
        <p:txBody>
          <a:bodyPr wrap="none" lIns="45720" rIns="45720" rtlCol="0">
            <a:spAutoFit/>
          </a:bodyPr>
          <a:lstStyle/>
          <a:p>
            <a:r>
              <a:rPr lang="en-US" sz="1200" dirty="0" smtClean="0">
                <a:latin typeface="Arial" pitchFamily="34" charset="0"/>
                <a:cs typeface="Arial" pitchFamily="34" charset="0"/>
              </a:rPr>
              <a:t>3000K</a:t>
            </a:r>
          </a:p>
        </p:txBody>
      </p:sp>
      <p:sp>
        <p:nvSpPr>
          <p:cNvPr id="8" name="TextBox 7"/>
          <p:cNvSpPr txBox="1"/>
          <p:nvPr/>
        </p:nvSpPr>
        <p:spPr>
          <a:xfrm>
            <a:off x="1665849" y="5673425"/>
            <a:ext cx="1400664" cy="276999"/>
          </a:xfrm>
          <a:prstGeom prst="rect">
            <a:avLst/>
          </a:prstGeom>
          <a:solidFill>
            <a:schemeClr val="bg1"/>
          </a:solidFill>
        </p:spPr>
        <p:txBody>
          <a:bodyPr wrap="square" rtlCol="0">
            <a:spAutoFit/>
          </a:bodyPr>
          <a:lstStyle/>
          <a:p>
            <a:r>
              <a:rPr lang="en-US" sz="1200" dirty="0" smtClean="0">
                <a:latin typeface="Arial" pitchFamily="34" charset="0"/>
                <a:cs typeface="Arial" pitchFamily="34" charset="0"/>
              </a:rPr>
              <a:t>25’ x 40’ x 9.5’H</a:t>
            </a:r>
          </a:p>
        </p:txBody>
      </p:sp>
      <p:sp>
        <p:nvSpPr>
          <p:cNvPr id="9" name="TextBox 8"/>
          <p:cNvSpPr txBox="1"/>
          <p:nvPr/>
        </p:nvSpPr>
        <p:spPr>
          <a:xfrm>
            <a:off x="1752600" y="6172200"/>
            <a:ext cx="762000" cy="276999"/>
          </a:xfrm>
          <a:prstGeom prst="rect">
            <a:avLst/>
          </a:prstGeom>
          <a:solidFill>
            <a:schemeClr val="bg1"/>
          </a:solidFill>
        </p:spPr>
        <p:txBody>
          <a:bodyPr wrap="square" rtlCol="0">
            <a:spAutoFit/>
          </a:bodyPr>
          <a:lstStyle/>
          <a:p>
            <a:r>
              <a:rPr lang="en-US" sz="1200" dirty="0" smtClean="0">
                <a:latin typeface="Arial" pitchFamily="34" charset="0"/>
                <a:cs typeface="Arial" pitchFamily="34" charset="0"/>
              </a:rPr>
              <a:t>8ft AFF</a:t>
            </a:r>
          </a:p>
        </p:txBody>
      </p:sp>
      <p:sp>
        <p:nvSpPr>
          <p:cNvPr id="10" name="TextBox 9"/>
          <p:cNvSpPr txBox="1"/>
          <p:nvPr/>
        </p:nvSpPr>
        <p:spPr>
          <a:xfrm>
            <a:off x="4901755" y="6553200"/>
            <a:ext cx="624530" cy="230832"/>
          </a:xfrm>
          <a:prstGeom prst="rect">
            <a:avLst/>
          </a:prstGeom>
          <a:noFill/>
        </p:spPr>
        <p:txBody>
          <a:bodyPr wrap="none" lIns="45720" rIns="45720" rtlCol="0">
            <a:spAutoFit/>
          </a:bodyPr>
          <a:lstStyle/>
          <a:p>
            <a:r>
              <a:rPr lang="en-US" sz="900" dirty="0" smtClean="0">
                <a:latin typeface="Arial" pitchFamily="34" charset="0"/>
                <a:cs typeface="Arial" pitchFamily="34" charset="0"/>
              </a:rPr>
              <a:t>*On desks</a:t>
            </a:r>
          </a:p>
        </p:txBody>
      </p:sp>
    </p:spTree>
    <p:extLst>
      <p:ext uri="{BB962C8B-B14F-4D97-AF65-F5344CB8AC3E}">
        <p14:creationId xmlns:p14="http://schemas.microsoft.com/office/powerpoint/2010/main" val="4176115859"/>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575</TotalTime>
  <Words>1133</Words>
  <Application>Microsoft Office PowerPoint</Application>
  <PresentationFormat>On-screen Show (4:3)</PresentationFormat>
  <Paragraphs>146</Paragraphs>
  <Slides>17</Slides>
  <Notes>16</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Philips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Matt.Pritchard@philips.com</dc:creator>
  <cp:lastModifiedBy>Pritchard, Matt</cp:lastModifiedBy>
  <cp:revision>82</cp:revision>
  <dcterms:created xsi:type="dcterms:W3CDTF">2013-07-16T19:14:19Z</dcterms:created>
  <dcterms:modified xsi:type="dcterms:W3CDTF">2013-10-11T23:59:59Z</dcterms:modified>
</cp:coreProperties>
</file>